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handoutMasterIdLst>
    <p:handoutMasterId r:id="rId17"/>
  </p:handoutMasterIdLst>
  <p:sldIdLst>
    <p:sldId id="289" r:id="rId2"/>
    <p:sldId id="281" r:id="rId3"/>
    <p:sldId id="287" r:id="rId4"/>
    <p:sldId id="296" r:id="rId5"/>
    <p:sldId id="299" r:id="rId6"/>
    <p:sldId id="297" r:id="rId7"/>
    <p:sldId id="300" r:id="rId8"/>
    <p:sldId id="288" r:id="rId9"/>
    <p:sldId id="301" r:id="rId10"/>
    <p:sldId id="298" r:id="rId11"/>
    <p:sldId id="291" r:id="rId12"/>
    <p:sldId id="302" r:id="rId13"/>
    <p:sldId id="292" r:id="rId14"/>
    <p:sldId id="293" r:id="rId15"/>
  </p:sldIdLst>
  <p:sldSz cx="17921288" cy="10080625"/>
  <p:notesSz cx="6858000" cy="9144000"/>
  <p:custDataLst>
    <p:tags r:id="rId1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2066CDF5-56B2-4C8A-8F7C-2D018093F2A7}">
          <p14:sldIdLst>
            <p14:sldId id="289"/>
            <p14:sldId id="281"/>
            <p14:sldId id="287"/>
            <p14:sldId id="296"/>
            <p14:sldId id="299"/>
            <p14:sldId id="297"/>
            <p14:sldId id="300"/>
            <p14:sldId id="288"/>
            <p14:sldId id="301"/>
            <p14:sldId id="298"/>
            <p14:sldId id="291"/>
            <p14:sldId id="302"/>
            <p14:sldId id="292"/>
            <p14:sldId id="293"/>
          </p14:sldIdLst>
        </p14:section>
      </p14:sectionLst>
    </p:ext>
    <p:ext uri="{EFAFB233-063F-42B5-8137-9DF3F51BA10A}">
      <p15:sldGuideLst xmlns:p15="http://schemas.microsoft.com/office/powerpoint/2012/main">
        <p15:guide id="4" pos="11069" userDrawn="1">
          <p15:clr>
            <a:srgbClr val="A4A3A4"/>
          </p15:clr>
        </p15:guide>
        <p15:guide id="5" orient="horz" pos="317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8F8"/>
    <a:srgbClr val="D8ADDB"/>
    <a:srgbClr val="ADE1DA"/>
    <a:srgbClr val="C8B1EE"/>
    <a:srgbClr val="FFFFFF"/>
    <a:srgbClr val="F0F2F6"/>
    <a:srgbClr val="AD1687"/>
    <a:srgbClr val="E7EBF1"/>
    <a:srgbClr val="C5976F"/>
    <a:srgbClr val="00AD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58" autoAdjust="0"/>
    <p:restoredTop sz="95033" autoAdjust="0"/>
  </p:normalViewPr>
  <p:slideViewPr>
    <p:cSldViewPr showGuides="1">
      <p:cViewPr varScale="1">
        <p:scale>
          <a:sx n="52" d="100"/>
          <a:sy n="52" d="100"/>
        </p:scale>
        <p:origin x="29" y="72"/>
      </p:cViewPr>
      <p:guideLst>
        <p:guide pos="11069"/>
        <p:guide orient="horz" pos="317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8" d="100"/>
          <a:sy n="58" d="100"/>
        </p:scale>
        <p:origin x="3250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tags" Target="../tags/tag14.xml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E3CB7E8-EB5E-25DE-ACCA-C9ECA09B8FC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9FDDD4-9245-5ACB-6C0F-5C6736B8E8E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5990FC-33EF-410E-A2A1-3B5551A437F0}" type="datetimeFigureOut">
              <a:rPr lang="en-GB" smtClean="0"/>
              <a:t>12/09/2026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6BE256-95CE-E4FE-2C50-42828C9A827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80D09C-71A2-C875-3783-634A74F82A1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BF2430-D1FB-46C3-BD86-E0B12960F1DC}" type="slidenum">
              <a:rPr lang="en-GB" smtClean="0"/>
              <a:t>‹#›</a:t>
            </a:fld>
            <a:endParaRPr lang="en-GB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569732374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DF0646-8F7E-4D54-8009-C232952E8B2B}" type="datetimeFigureOut">
              <a:rPr lang="en-GB" smtClean="0"/>
              <a:t>12/09/2026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66E03C-DAA5-4EAB-9A51-1DE6C6540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7705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47826" rtl="0" eaLnBrk="1" latinLnBrk="0" hangingPunct="1">
      <a:defRPr sz="1769" kern="1200">
        <a:solidFill>
          <a:schemeClr val="tx1"/>
        </a:solidFill>
        <a:latin typeface="+mn-lt"/>
        <a:ea typeface="+mn-ea"/>
        <a:cs typeface="+mn-cs"/>
      </a:defRPr>
    </a:lvl1pPr>
    <a:lvl2pPr marL="673913" algn="l" defTabSz="1347826" rtl="0" eaLnBrk="1" latinLnBrk="0" hangingPunct="1">
      <a:defRPr sz="1769" kern="1200">
        <a:solidFill>
          <a:schemeClr val="tx1"/>
        </a:solidFill>
        <a:latin typeface="+mn-lt"/>
        <a:ea typeface="+mn-ea"/>
        <a:cs typeface="+mn-cs"/>
      </a:defRPr>
    </a:lvl2pPr>
    <a:lvl3pPr marL="1347826" algn="l" defTabSz="1347826" rtl="0" eaLnBrk="1" latinLnBrk="0" hangingPunct="1">
      <a:defRPr sz="1769" kern="1200">
        <a:solidFill>
          <a:schemeClr val="tx1"/>
        </a:solidFill>
        <a:latin typeface="+mn-lt"/>
        <a:ea typeface="+mn-ea"/>
        <a:cs typeface="+mn-cs"/>
      </a:defRPr>
    </a:lvl3pPr>
    <a:lvl4pPr marL="2021738" algn="l" defTabSz="1347826" rtl="0" eaLnBrk="1" latinLnBrk="0" hangingPunct="1">
      <a:defRPr sz="1769" kern="1200">
        <a:solidFill>
          <a:schemeClr val="tx1"/>
        </a:solidFill>
        <a:latin typeface="+mn-lt"/>
        <a:ea typeface="+mn-ea"/>
        <a:cs typeface="+mn-cs"/>
      </a:defRPr>
    </a:lvl4pPr>
    <a:lvl5pPr marL="2695651" algn="l" defTabSz="1347826" rtl="0" eaLnBrk="1" latinLnBrk="0" hangingPunct="1">
      <a:defRPr sz="1769" kern="1200">
        <a:solidFill>
          <a:schemeClr val="tx1"/>
        </a:solidFill>
        <a:latin typeface="+mn-lt"/>
        <a:ea typeface="+mn-ea"/>
        <a:cs typeface="+mn-cs"/>
      </a:defRPr>
    </a:lvl5pPr>
    <a:lvl6pPr marL="3369564" algn="l" defTabSz="1347826" rtl="0" eaLnBrk="1" latinLnBrk="0" hangingPunct="1">
      <a:defRPr sz="1769" kern="1200">
        <a:solidFill>
          <a:schemeClr val="tx1"/>
        </a:solidFill>
        <a:latin typeface="+mn-lt"/>
        <a:ea typeface="+mn-ea"/>
        <a:cs typeface="+mn-cs"/>
      </a:defRPr>
    </a:lvl6pPr>
    <a:lvl7pPr marL="4043477" algn="l" defTabSz="1347826" rtl="0" eaLnBrk="1" latinLnBrk="0" hangingPunct="1">
      <a:defRPr sz="1769" kern="1200">
        <a:solidFill>
          <a:schemeClr val="tx1"/>
        </a:solidFill>
        <a:latin typeface="+mn-lt"/>
        <a:ea typeface="+mn-ea"/>
        <a:cs typeface="+mn-cs"/>
      </a:defRPr>
    </a:lvl7pPr>
    <a:lvl8pPr marL="4717390" algn="l" defTabSz="1347826" rtl="0" eaLnBrk="1" latinLnBrk="0" hangingPunct="1">
      <a:defRPr sz="1769" kern="1200">
        <a:solidFill>
          <a:schemeClr val="tx1"/>
        </a:solidFill>
        <a:latin typeface="+mn-lt"/>
        <a:ea typeface="+mn-ea"/>
        <a:cs typeface="+mn-cs"/>
      </a:defRPr>
    </a:lvl8pPr>
    <a:lvl9pPr marL="5391302" algn="l" defTabSz="1347826" rtl="0" eaLnBrk="1" latinLnBrk="0" hangingPunct="1">
      <a:defRPr sz="176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97A6E6A0-A7B0-6A0A-EFEE-239868F101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1" t="24194" r="9677" b="24193"/>
          <a:stretch>
            <a:fillRect/>
          </a:stretch>
        </p:blipFill>
        <p:spPr>
          <a:xfrm>
            <a:off x="0" y="0"/>
            <a:ext cx="3971485" cy="1458912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9" name="Text Placeholder 50">
            <a:extLst>
              <a:ext uri="{FF2B5EF4-FFF2-40B4-BE49-F238E27FC236}">
                <a16:creationId xmlns:a16="http://schemas.microsoft.com/office/drawing/2014/main" id="{3A611F20-13A9-8E81-00F2-4552B45BE3E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838" y="4568966"/>
            <a:ext cx="8305006" cy="942694"/>
          </a:xfrm>
          <a:prstGeom prst="rect">
            <a:avLst/>
          </a:prstGeom>
          <a:solidFill>
            <a:schemeClr val="bg1">
              <a:alpha val="72000"/>
            </a:schemeClr>
          </a:solidFill>
        </p:spPr>
        <p:txBody>
          <a:bodyPr wrap="square" rtlCol="0" anchor="ctr">
            <a:spAutoFit/>
          </a:bodyPr>
          <a:lstStyle>
            <a:lvl1pPr marL="0" indent="0" algn="ctr">
              <a:buNone/>
              <a:defRPr lang="en-GB" sz="5974" b="1" dirty="0">
                <a:latin typeface="Yrsa" panose="02020503060400000000" pitchFamily="18" charset="0"/>
                <a:cs typeface="Aharoni" panose="02010803020104030203" pitchFamily="2" charset="-79"/>
              </a:defRPr>
            </a:lvl1pPr>
          </a:lstStyle>
          <a:p>
            <a:pPr marL="0" lvl="0" algn="ctr" defTabSz="457200"/>
            <a:r>
              <a:rPr lang="en-GB" dirty="0"/>
              <a:t>1.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49294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233E3DD-BAC1-855E-8F4E-FEE0C03E5DFC}"/>
              </a:ext>
            </a:extLst>
          </p:cNvPr>
          <p:cNvGrpSpPr/>
          <p:nvPr userDrawn="1"/>
        </p:nvGrpSpPr>
        <p:grpSpPr>
          <a:xfrm>
            <a:off x="1014606" y="2449512"/>
            <a:ext cx="6574438" cy="5943599"/>
            <a:chOff x="3411787" y="3439763"/>
            <a:chExt cx="4611826" cy="4387783"/>
          </a:xfrm>
        </p:grpSpPr>
        <p:sp>
          <p:nvSpPr>
            <p:cNvPr id="6" name="Free-form: Shape 5">
              <a:extLst>
                <a:ext uri="{FF2B5EF4-FFF2-40B4-BE49-F238E27FC236}">
                  <a16:creationId xmlns:a16="http://schemas.microsoft.com/office/drawing/2014/main" id="{AC1495A2-2878-1BFD-5EBC-B2E79EBAB775}"/>
                </a:ext>
              </a:extLst>
            </p:cNvPr>
            <p:cNvSpPr/>
            <p:nvPr/>
          </p:nvSpPr>
          <p:spPr>
            <a:xfrm rot="11218933" flipV="1">
              <a:off x="6651583" y="3779170"/>
              <a:ext cx="991030" cy="3800543"/>
            </a:xfrm>
            <a:custGeom>
              <a:avLst/>
              <a:gdLst>
                <a:gd name="connsiteX0" fmla="*/ 383708 w 404379"/>
                <a:gd name="connsiteY0" fmla="*/ 1507658 h 1508741"/>
                <a:gd name="connsiteX1" fmla="*/ -4390 w 404379"/>
                <a:gd name="connsiteY1" fmla="*/ 756455 h 1508741"/>
                <a:gd name="connsiteX2" fmla="*/ 392763 w 404379"/>
                <a:gd name="connsiteY2" fmla="*/ -1083 h 1508741"/>
                <a:gd name="connsiteX3" fmla="*/ 399990 w 404379"/>
                <a:gd name="connsiteY3" fmla="*/ 9355 h 1508741"/>
                <a:gd name="connsiteX4" fmla="*/ 8310 w 404379"/>
                <a:gd name="connsiteY4" fmla="*/ 756455 h 1508741"/>
                <a:gd name="connsiteX5" fmla="*/ 391061 w 404379"/>
                <a:gd name="connsiteY5" fmla="*/ 1497308 h 1508741"/>
                <a:gd name="connsiteX6" fmla="*/ 383708 w 404379"/>
                <a:gd name="connsiteY6" fmla="*/ 1507658 h 1508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4379" h="1508741">
                  <a:moveTo>
                    <a:pt x="383708" y="1507658"/>
                  </a:moveTo>
                  <a:cubicBezTo>
                    <a:pt x="148860" y="1340806"/>
                    <a:pt x="-4390" y="1066499"/>
                    <a:pt x="-4390" y="756455"/>
                  </a:cubicBezTo>
                  <a:cubicBezTo>
                    <a:pt x="-4390" y="442448"/>
                    <a:pt x="152797" y="165106"/>
                    <a:pt x="392763" y="-1083"/>
                  </a:cubicBezTo>
                  <a:lnTo>
                    <a:pt x="399990" y="9355"/>
                  </a:lnTo>
                  <a:cubicBezTo>
                    <a:pt x="163313" y="173298"/>
                    <a:pt x="8310" y="446754"/>
                    <a:pt x="8310" y="756455"/>
                  </a:cubicBezTo>
                  <a:cubicBezTo>
                    <a:pt x="8310" y="1062258"/>
                    <a:pt x="159426" y="1332704"/>
                    <a:pt x="391061" y="1497308"/>
                  </a:cubicBezTo>
                  <a:lnTo>
                    <a:pt x="383708" y="1507658"/>
                  </a:lnTo>
                </a:path>
              </a:pathLst>
            </a:custGeom>
            <a:solidFill>
              <a:srgbClr val="ADA3D6"/>
            </a:solidFill>
            <a:ln w="127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2400" noProof="0" dirty="0">
                <a:latin typeface="Yrsa" panose="02020503060400000000" pitchFamily="18" charset="0"/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072EBAE-21AD-2AB0-DC0B-06B541B953C8}"/>
                </a:ext>
              </a:extLst>
            </p:cNvPr>
            <p:cNvGrpSpPr/>
            <p:nvPr/>
          </p:nvGrpSpPr>
          <p:grpSpPr>
            <a:xfrm>
              <a:off x="4004240" y="3966350"/>
              <a:ext cx="3050901" cy="3135893"/>
              <a:chOff x="6009822" y="2244044"/>
              <a:chExt cx="3064414" cy="3149782"/>
            </a:xfrm>
          </p:grpSpPr>
          <p:sp>
            <p:nvSpPr>
              <p:cNvPr id="41" name="Free-form: Shape 40">
                <a:extLst>
                  <a:ext uri="{FF2B5EF4-FFF2-40B4-BE49-F238E27FC236}">
                    <a16:creationId xmlns:a16="http://schemas.microsoft.com/office/drawing/2014/main" id="{BEC431A5-7242-0D61-8C4D-B43572EEB11E}"/>
                  </a:ext>
                </a:extLst>
              </p:cNvPr>
              <p:cNvSpPr/>
              <p:nvPr/>
            </p:nvSpPr>
            <p:spPr>
              <a:xfrm flipV="1">
                <a:off x="6009822" y="2244044"/>
                <a:ext cx="3064414" cy="3149782"/>
              </a:xfrm>
              <a:custGeom>
                <a:avLst/>
                <a:gdLst>
                  <a:gd name="connsiteX0" fmla="*/ 1240008 w 1244888"/>
                  <a:gd name="connsiteY0" fmla="*/ 621353 h 1244888"/>
                  <a:gd name="connsiteX1" fmla="*/ 617570 w 1244888"/>
                  <a:gd name="connsiteY1" fmla="*/ 1243803 h 1244888"/>
                  <a:gd name="connsiteX2" fmla="*/ -4881 w 1244888"/>
                  <a:gd name="connsiteY2" fmla="*/ 621353 h 1244888"/>
                  <a:gd name="connsiteX3" fmla="*/ 617570 w 1244888"/>
                  <a:gd name="connsiteY3" fmla="*/ -1086 h 1244888"/>
                  <a:gd name="connsiteX4" fmla="*/ 1240008 w 1244888"/>
                  <a:gd name="connsiteY4" fmla="*/ 621353 h 1244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44888" h="1244888">
                    <a:moveTo>
                      <a:pt x="1240008" y="621353"/>
                    </a:moveTo>
                    <a:cubicBezTo>
                      <a:pt x="1240008" y="965128"/>
                      <a:pt x="961333" y="1243803"/>
                      <a:pt x="617570" y="1243803"/>
                    </a:cubicBezTo>
                    <a:cubicBezTo>
                      <a:pt x="273795" y="1243803"/>
                      <a:pt x="-4881" y="965128"/>
                      <a:pt x="-4881" y="621353"/>
                    </a:cubicBezTo>
                    <a:cubicBezTo>
                      <a:pt x="-4881" y="277590"/>
                      <a:pt x="273795" y="-1086"/>
                      <a:pt x="617570" y="-1086"/>
                    </a:cubicBezTo>
                    <a:cubicBezTo>
                      <a:pt x="961333" y="-1086"/>
                      <a:pt x="1240008" y="277590"/>
                      <a:pt x="1240008" y="621353"/>
                    </a:cubicBezTo>
                  </a:path>
                </a:pathLst>
              </a:custGeom>
              <a:solidFill>
                <a:srgbClr val="F033A0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42" name="Free-form: Shape 41">
                <a:extLst>
                  <a:ext uri="{FF2B5EF4-FFF2-40B4-BE49-F238E27FC236}">
                    <a16:creationId xmlns:a16="http://schemas.microsoft.com/office/drawing/2014/main" id="{5F9BC2CC-FAB2-BFE1-10BC-52683E799CE9}"/>
                  </a:ext>
                </a:extLst>
              </p:cNvPr>
              <p:cNvSpPr/>
              <p:nvPr/>
            </p:nvSpPr>
            <p:spPr>
              <a:xfrm flipV="1">
                <a:off x="6482318" y="2729703"/>
                <a:ext cx="2119419" cy="2178464"/>
              </a:xfrm>
              <a:custGeom>
                <a:avLst/>
                <a:gdLst>
                  <a:gd name="connsiteX0" fmla="*/ 856113 w 860993"/>
                  <a:gd name="connsiteY0" fmla="*/ 429405 h 860994"/>
                  <a:gd name="connsiteX1" fmla="*/ 425623 w 860993"/>
                  <a:gd name="connsiteY1" fmla="*/ 859909 h 860994"/>
                  <a:gd name="connsiteX2" fmla="*/ -4881 w 860993"/>
                  <a:gd name="connsiteY2" fmla="*/ 429405 h 860994"/>
                  <a:gd name="connsiteX3" fmla="*/ 425623 w 860993"/>
                  <a:gd name="connsiteY3" fmla="*/ -1086 h 860994"/>
                  <a:gd name="connsiteX4" fmla="*/ 856113 w 860993"/>
                  <a:gd name="connsiteY4" fmla="*/ 429405 h 860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60993" h="860994">
                    <a:moveTo>
                      <a:pt x="856113" y="429405"/>
                    </a:moveTo>
                    <a:cubicBezTo>
                      <a:pt x="856113" y="667174"/>
                      <a:pt x="663379" y="859909"/>
                      <a:pt x="425623" y="859909"/>
                    </a:cubicBezTo>
                    <a:cubicBezTo>
                      <a:pt x="187854" y="859909"/>
                      <a:pt x="-4881" y="667174"/>
                      <a:pt x="-4881" y="429405"/>
                    </a:cubicBezTo>
                    <a:cubicBezTo>
                      <a:pt x="-4881" y="191649"/>
                      <a:pt x="187854" y="-1086"/>
                      <a:pt x="425623" y="-1086"/>
                    </a:cubicBezTo>
                    <a:cubicBezTo>
                      <a:pt x="663379" y="-1086"/>
                      <a:pt x="856113" y="191649"/>
                      <a:pt x="856113" y="429405"/>
                    </a:cubicBezTo>
                  </a:path>
                </a:pathLst>
              </a:custGeom>
              <a:solidFill>
                <a:srgbClr val="FFFFFF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43" name="Free-form: Shape 42">
                <a:extLst>
                  <a:ext uri="{FF2B5EF4-FFF2-40B4-BE49-F238E27FC236}">
                    <a16:creationId xmlns:a16="http://schemas.microsoft.com/office/drawing/2014/main" id="{C83610AB-13EC-8E85-7891-9BF2752C8CD7}"/>
                  </a:ext>
                </a:extLst>
              </p:cNvPr>
              <p:cNvSpPr/>
              <p:nvPr/>
            </p:nvSpPr>
            <p:spPr>
              <a:xfrm flipV="1">
                <a:off x="6995301" y="3256976"/>
                <a:ext cx="1093457" cy="1123918"/>
              </a:xfrm>
              <a:custGeom>
                <a:avLst/>
                <a:gdLst>
                  <a:gd name="connsiteX0" fmla="*/ 439326 w 444206"/>
                  <a:gd name="connsiteY0" fmla="*/ 221011 h 444206"/>
                  <a:gd name="connsiteX1" fmla="*/ 217229 w 444206"/>
                  <a:gd name="connsiteY1" fmla="*/ 443121 h 444206"/>
                  <a:gd name="connsiteX2" fmla="*/ -4881 w 444206"/>
                  <a:gd name="connsiteY2" fmla="*/ 221011 h 444206"/>
                  <a:gd name="connsiteX3" fmla="*/ 217229 w 444206"/>
                  <a:gd name="connsiteY3" fmla="*/ -1086 h 444206"/>
                  <a:gd name="connsiteX4" fmla="*/ 439326 w 444206"/>
                  <a:gd name="connsiteY4" fmla="*/ 221011 h 444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4206" h="444206">
                    <a:moveTo>
                      <a:pt x="439326" y="221011"/>
                    </a:moveTo>
                    <a:cubicBezTo>
                      <a:pt x="439326" y="343681"/>
                      <a:pt x="339886" y="443121"/>
                      <a:pt x="217229" y="443121"/>
                    </a:cubicBezTo>
                    <a:cubicBezTo>
                      <a:pt x="94560" y="443121"/>
                      <a:pt x="-4881" y="343681"/>
                      <a:pt x="-4881" y="221011"/>
                    </a:cubicBezTo>
                    <a:cubicBezTo>
                      <a:pt x="-4881" y="98355"/>
                      <a:pt x="94560" y="-1086"/>
                      <a:pt x="217229" y="-1086"/>
                    </a:cubicBezTo>
                    <a:cubicBezTo>
                      <a:pt x="339886" y="-1086"/>
                      <a:pt x="439326" y="98355"/>
                      <a:pt x="439326" y="221011"/>
                    </a:cubicBezTo>
                  </a:path>
                </a:pathLst>
              </a:custGeom>
              <a:solidFill>
                <a:srgbClr val="F033A0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B7D5FFD-6184-7646-C6C3-F2A99A8BCC92}"/>
                </a:ext>
              </a:extLst>
            </p:cNvPr>
            <p:cNvGrpSpPr/>
            <p:nvPr/>
          </p:nvGrpSpPr>
          <p:grpSpPr>
            <a:xfrm rot="5400000">
              <a:off x="3444566" y="5409184"/>
              <a:ext cx="2353530" cy="2419087"/>
              <a:chOff x="7542046" y="3818599"/>
              <a:chExt cx="2363954" cy="2429801"/>
            </a:xfrm>
          </p:grpSpPr>
          <p:sp>
            <p:nvSpPr>
              <p:cNvPr id="36" name="Free-form: Shape 35">
                <a:extLst>
                  <a:ext uri="{FF2B5EF4-FFF2-40B4-BE49-F238E27FC236}">
                    <a16:creationId xmlns:a16="http://schemas.microsoft.com/office/drawing/2014/main" id="{63E5CF44-F6EB-6002-5F85-B7BC0CBC67B7}"/>
                  </a:ext>
                </a:extLst>
              </p:cNvPr>
              <p:cNvSpPr/>
              <p:nvPr/>
            </p:nvSpPr>
            <p:spPr>
              <a:xfrm flipV="1">
                <a:off x="9059013" y="5460279"/>
                <a:ext cx="467401" cy="788121"/>
              </a:xfrm>
              <a:custGeom>
                <a:avLst/>
                <a:gdLst>
                  <a:gd name="connsiteX0" fmla="*/ -5366 w 189877"/>
                  <a:gd name="connsiteY0" fmla="*/ 189521 h 311489"/>
                  <a:gd name="connsiteX1" fmla="*/ 184511 w 189877"/>
                  <a:gd name="connsiteY1" fmla="*/ -368 h 311489"/>
                  <a:gd name="connsiteX2" fmla="*/ 184511 w 189877"/>
                  <a:gd name="connsiteY2" fmla="*/ 153833 h 311489"/>
                  <a:gd name="connsiteX3" fmla="*/ 27222 w 189877"/>
                  <a:gd name="connsiteY3" fmla="*/ 311122 h 311489"/>
                  <a:gd name="connsiteX4" fmla="*/ -5366 w 189877"/>
                  <a:gd name="connsiteY4" fmla="*/ 189521 h 311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877" h="311489">
                    <a:moveTo>
                      <a:pt x="-5366" y="189521"/>
                    </a:moveTo>
                    <a:lnTo>
                      <a:pt x="184511" y="-368"/>
                    </a:lnTo>
                    <a:lnTo>
                      <a:pt x="184511" y="153833"/>
                    </a:lnTo>
                    <a:lnTo>
                      <a:pt x="27222" y="311122"/>
                    </a:lnTo>
                    <a:lnTo>
                      <a:pt x="-5366" y="189521"/>
                    </a:lnTo>
                  </a:path>
                </a:pathLst>
              </a:custGeom>
              <a:solidFill>
                <a:srgbClr val="2C90D6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37" name="Free-form: Shape 36">
                <a:extLst>
                  <a:ext uri="{FF2B5EF4-FFF2-40B4-BE49-F238E27FC236}">
                    <a16:creationId xmlns:a16="http://schemas.microsoft.com/office/drawing/2014/main" id="{32554577-1977-795B-322E-BB8862CE85F9}"/>
                  </a:ext>
                </a:extLst>
              </p:cNvPr>
              <p:cNvSpPr/>
              <p:nvPr/>
            </p:nvSpPr>
            <p:spPr>
              <a:xfrm flipV="1">
                <a:off x="9139232" y="5377826"/>
                <a:ext cx="766768" cy="480422"/>
              </a:xfrm>
              <a:custGeom>
                <a:avLst/>
                <a:gdLst>
                  <a:gd name="connsiteX0" fmla="*/ 116172 w 311492"/>
                  <a:gd name="connsiteY0" fmla="*/ 189426 h 189877"/>
                  <a:gd name="connsiteX1" fmla="*/ 306062 w 311492"/>
                  <a:gd name="connsiteY1" fmla="*/ -451 h 189877"/>
                  <a:gd name="connsiteX2" fmla="*/ 151859 w 311492"/>
                  <a:gd name="connsiteY2" fmla="*/ -451 h 189877"/>
                  <a:gd name="connsiteX3" fmla="*/ -5430 w 311492"/>
                  <a:gd name="connsiteY3" fmla="*/ 156838 h 189877"/>
                  <a:gd name="connsiteX4" fmla="*/ 116172 w 311492"/>
                  <a:gd name="connsiteY4" fmla="*/ 189426 h 1898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1492" h="189877">
                    <a:moveTo>
                      <a:pt x="116172" y="189426"/>
                    </a:moveTo>
                    <a:lnTo>
                      <a:pt x="306062" y="-451"/>
                    </a:lnTo>
                    <a:lnTo>
                      <a:pt x="151859" y="-451"/>
                    </a:lnTo>
                    <a:lnTo>
                      <a:pt x="-5430" y="156838"/>
                    </a:lnTo>
                    <a:lnTo>
                      <a:pt x="116172" y="189426"/>
                    </a:lnTo>
                  </a:path>
                </a:pathLst>
              </a:custGeom>
              <a:solidFill>
                <a:srgbClr val="60CCF0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38" name="Free-form: Shape 37">
                <a:extLst>
                  <a:ext uri="{FF2B5EF4-FFF2-40B4-BE49-F238E27FC236}">
                    <a16:creationId xmlns:a16="http://schemas.microsoft.com/office/drawing/2014/main" id="{7DFB6A31-D438-02E4-73A8-F3B2CF2283BB}"/>
                  </a:ext>
                </a:extLst>
              </p:cNvPr>
              <p:cNvSpPr/>
              <p:nvPr/>
            </p:nvSpPr>
            <p:spPr>
              <a:xfrm flipV="1">
                <a:off x="7667928" y="3954282"/>
                <a:ext cx="1946932" cy="2001167"/>
              </a:xfrm>
              <a:custGeom>
                <a:avLst/>
                <a:gdLst>
                  <a:gd name="connsiteX0" fmla="*/ 1969 w 790922"/>
                  <a:gd name="connsiteY0" fmla="*/ 748549 h 790921"/>
                  <a:gd name="connsiteX1" fmla="*/ 744065 w 790922"/>
                  <a:gd name="connsiteY1" fmla="*/ 6464 h 790921"/>
                  <a:gd name="connsiteX2" fmla="*/ 778584 w 790922"/>
                  <a:gd name="connsiteY2" fmla="*/ 6464 h 790921"/>
                  <a:gd name="connsiteX3" fmla="*/ 778584 w 790922"/>
                  <a:gd name="connsiteY3" fmla="*/ 40982 h 790921"/>
                  <a:gd name="connsiteX4" fmla="*/ 36487 w 790922"/>
                  <a:gd name="connsiteY4" fmla="*/ 783081 h 790921"/>
                  <a:gd name="connsiteX5" fmla="*/ 1969 w 790922"/>
                  <a:gd name="connsiteY5" fmla="*/ 783081 h 790921"/>
                  <a:gd name="connsiteX6" fmla="*/ 1969 w 790922"/>
                  <a:gd name="connsiteY6" fmla="*/ 748549 h 79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790922" h="790921">
                    <a:moveTo>
                      <a:pt x="1969" y="748549"/>
                    </a:moveTo>
                    <a:lnTo>
                      <a:pt x="744065" y="6464"/>
                    </a:lnTo>
                    <a:cubicBezTo>
                      <a:pt x="753590" y="-3072"/>
                      <a:pt x="769047" y="-3072"/>
                      <a:pt x="778584" y="6464"/>
                    </a:cubicBezTo>
                    <a:cubicBezTo>
                      <a:pt x="788122" y="16004"/>
                      <a:pt x="788122" y="31457"/>
                      <a:pt x="778584" y="40982"/>
                    </a:cubicBezTo>
                    <a:lnTo>
                      <a:pt x="36487" y="783081"/>
                    </a:lnTo>
                    <a:cubicBezTo>
                      <a:pt x="26962" y="792618"/>
                      <a:pt x="11506" y="792618"/>
                      <a:pt x="1969" y="783081"/>
                    </a:cubicBezTo>
                    <a:cubicBezTo>
                      <a:pt x="-7569" y="773543"/>
                      <a:pt x="-7569" y="758087"/>
                      <a:pt x="1969" y="748549"/>
                    </a:cubicBezTo>
                  </a:path>
                </a:pathLst>
              </a:custGeom>
              <a:solidFill>
                <a:srgbClr val="F5778F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39" name="Free-form: Shape 38">
                <a:extLst>
                  <a:ext uri="{FF2B5EF4-FFF2-40B4-BE49-F238E27FC236}">
                    <a16:creationId xmlns:a16="http://schemas.microsoft.com/office/drawing/2014/main" id="{173FCB8F-2B7D-FF81-C115-5489CA474E23}"/>
                  </a:ext>
                </a:extLst>
              </p:cNvPr>
              <p:cNvSpPr/>
              <p:nvPr/>
            </p:nvSpPr>
            <p:spPr>
              <a:xfrm flipV="1">
                <a:off x="7542046" y="3818599"/>
                <a:ext cx="467398" cy="738836"/>
              </a:xfrm>
              <a:custGeom>
                <a:avLst/>
                <a:gdLst>
                  <a:gd name="connsiteX0" fmla="*/ -4946 w 189876"/>
                  <a:gd name="connsiteY0" fmla="*/ 291055 h 292010"/>
                  <a:gd name="connsiteX1" fmla="*/ 123083 w 189876"/>
                  <a:gd name="connsiteY1" fmla="*/ -955 h 292010"/>
                  <a:gd name="connsiteX2" fmla="*/ 184931 w 189876"/>
                  <a:gd name="connsiteY2" fmla="*/ 101178 h 292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9876" h="292010">
                    <a:moveTo>
                      <a:pt x="-4946" y="291055"/>
                    </a:moveTo>
                    <a:lnTo>
                      <a:pt x="123083" y="-955"/>
                    </a:lnTo>
                    <a:lnTo>
                      <a:pt x="184931" y="101178"/>
                    </a:lnTo>
                    <a:close/>
                  </a:path>
                </a:pathLst>
              </a:custGeom>
              <a:solidFill>
                <a:srgbClr val="D5C6E7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40" name="Free-form: Shape 39">
                <a:extLst>
                  <a:ext uri="{FF2B5EF4-FFF2-40B4-BE49-F238E27FC236}">
                    <a16:creationId xmlns:a16="http://schemas.microsoft.com/office/drawing/2014/main" id="{7F27A15A-7803-6251-9A04-6E8835517A08}"/>
                  </a:ext>
                </a:extLst>
              </p:cNvPr>
              <p:cNvSpPr/>
              <p:nvPr/>
            </p:nvSpPr>
            <p:spPr>
              <a:xfrm flipV="1">
                <a:off x="7542046" y="3818599"/>
                <a:ext cx="718809" cy="480422"/>
              </a:xfrm>
              <a:custGeom>
                <a:avLst/>
                <a:gdLst>
                  <a:gd name="connsiteX0" fmla="*/ -4980 w 292009"/>
                  <a:gd name="connsiteY0" fmla="*/ 188876 h 189877"/>
                  <a:gd name="connsiteX1" fmla="*/ 287030 w 292009"/>
                  <a:gd name="connsiteY1" fmla="*/ 60861 h 189877"/>
                  <a:gd name="connsiteX2" fmla="*/ 184897 w 292009"/>
                  <a:gd name="connsiteY2" fmla="*/ -1001 h 1898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92009" h="189877">
                    <a:moveTo>
                      <a:pt x="-4980" y="188876"/>
                    </a:moveTo>
                    <a:lnTo>
                      <a:pt x="287030" y="60861"/>
                    </a:lnTo>
                    <a:lnTo>
                      <a:pt x="184897" y="-1001"/>
                    </a:lnTo>
                    <a:close/>
                  </a:path>
                </a:pathLst>
              </a:custGeom>
              <a:solidFill>
                <a:srgbClr val="E8DEF1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3B074F79-7E67-A3FD-2C4E-0C6528E5A5BA}"/>
                </a:ext>
              </a:extLst>
            </p:cNvPr>
            <p:cNvGrpSpPr/>
            <p:nvPr/>
          </p:nvGrpSpPr>
          <p:grpSpPr>
            <a:xfrm>
              <a:off x="7291008" y="4517672"/>
              <a:ext cx="732605" cy="753012"/>
              <a:chOff x="5044880" y="2731760"/>
              <a:chExt cx="735850" cy="756347"/>
            </a:xfrm>
          </p:grpSpPr>
          <p:sp>
            <p:nvSpPr>
              <p:cNvPr id="31" name="Free-form: Shape 30">
                <a:extLst>
                  <a:ext uri="{FF2B5EF4-FFF2-40B4-BE49-F238E27FC236}">
                    <a16:creationId xmlns:a16="http://schemas.microsoft.com/office/drawing/2014/main" id="{B8618575-F1BD-982A-41E2-881AD08FEA4A}"/>
                  </a:ext>
                </a:extLst>
              </p:cNvPr>
              <p:cNvSpPr/>
              <p:nvPr/>
            </p:nvSpPr>
            <p:spPr>
              <a:xfrm flipV="1">
                <a:off x="5044880" y="2731760"/>
                <a:ext cx="735850" cy="756347"/>
              </a:xfrm>
              <a:custGeom>
                <a:avLst/>
                <a:gdLst>
                  <a:gd name="connsiteX0" fmla="*/ 145175 w 298932"/>
                  <a:gd name="connsiteY0" fmla="*/ 297596 h 298931"/>
                  <a:gd name="connsiteX1" fmla="*/ -4290 w 298932"/>
                  <a:gd name="connsiteY1" fmla="*/ 148130 h 298931"/>
                  <a:gd name="connsiteX2" fmla="*/ 145175 w 298932"/>
                  <a:gd name="connsiteY2" fmla="*/ -1336 h 298931"/>
                  <a:gd name="connsiteX3" fmla="*/ 294642 w 298932"/>
                  <a:gd name="connsiteY3" fmla="*/ 148130 h 298931"/>
                  <a:gd name="connsiteX4" fmla="*/ 145175 w 298932"/>
                  <a:gd name="connsiteY4" fmla="*/ 297596 h 298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8932" h="298931">
                    <a:moveTo>
                      <a:pt x="145175" y="297596"/>
                    </a:moveTo>
                    <a:cubicBezTo>
                      <a:pt x="62626" y="297596"/>
                      <a:pt x="-4290" y="230680"/>
                      <a:pt x="-4290" y="148130"/>
                    </a:cubicBezTo>
                    <a:cubicBezTo>
                      <a:pt x="-4290" y="65580"/>
                      <a:pt x="62626" y="-1336"/>
                      <a:pt x="145175" y="-1336"/>
                    </a:cubicBezTo>
                    <a:cubicBezTo>
                      <a:pt x="227713" y="-1336"/>
                      <a:pt x="294642" y="65580"/>
                      <a:pt x="294642" y="148130"/>
                    </a:cubicBezTo>
                    <a:cubicBezTo>
                      <a:pt x="294642" y="230680"/>
                      <a:pt x="227713" y="297596"/>
                      <a:pt x="145175" y="297596"/>
                    </a:cubicBezTo>
                  </a:path>
                </a:pathLst>
              </a:custGeom>
              <a:solidFill>
                <a:srgbClr val="F5778F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32" name="Free-form: Shape 31">
                <a:extLst>
                  <a:ext uri="{FF2B5EF4-FFF2-40B4-BE49-F238E27FC236}">
                    <a16:creationId xmlns:a16="http://schemas.microsoft.com/office/drawing/2014/main" id="{1D786E26-A3BB-6EE3-8066-A38C30156C1A}"/>
                  </a:ext>
                </a:extLst>
              </p:cNvPr>
              <p:cNvSpPr/>
              <p:nvPr/>
            </p:nvSpPr>
            <p:spPr>
              <a:xfrm flipV="1">
                <a:off x="5188032" y="3099587"/>
                <a:ext cx="218927" cy="224996"/>
              </a:xfrm>
              <a:custGeom>
                <a:avLst/>
                <a:gdLst>
                  <a:gd name="connsiteX0" fmla="*/ 161 w 88937"/>
                  <a:gd name="connsiteY0" fmla="*/ 3120 h 88925"/>
                  <a:gd name="connsiteX1" fmla="*/ 161 w 88937"/>
                  <a:gd name="connsiteY1" fmla="*/ 3120 h 88925"/>
                  <a:gd name="connsiteX2" fmla="*/ 161 w 88937"/>
                  <a:gd name="connsiteY2" fmla="*/ 24431 h 88925"/>
                  <a:gd name="connsiteX3" fmla="*/ 63369 w 88937"/>
                  <a:gd name="connsiteY3" fmla="*/ 87625 h 88925"/>
                  <a:gd name="connsiteX4" fmla="*/ 84679 w 88937"/>
                  <a:gd name="connsiteY4" fmla="*/ 66328 h 88925"/>
                  <a:gd name="connsiteX5" fmla="*/ 21472 w 88937"/>
                  <a:gd name="connsiteY5" fmla="*/ 3120 h 88925"/>
                  <a:gd name="connsiteX6" fmla="*/ 161 w 88937"/>
                  <a:gd name="connsiteY6" fmla="*/ 3120 h 8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8937" h="88925">
                    <a:moveTo>
                      <a:pt x="161" y="3120"/>
                    </a:moveTo>
                    <a:lnTo>
                      <a:pt x="161" y="3120"/>
                    </a:lnTo>
                    <a:cubicBezTo>
                      <a:pt x="-5732" y="9000"/>
                      <a:pt x="-5732" y="18538"/>
                      <a:pt x="161" y="24431"/>
                    </a:cubicBezTo>
                    <a:lnTo>
                      <a:pt x="63369" y="87625"/>
                    </a:lnTo>
                    <a:lnTo>
                      <a:pt x="84679" y="66328"/>
                    </a:lnTo>
                    <a:lnTo>
                      <a:pt x="21472" y="3120"/>
                    </a:lnTo>
                    <a:cubicBezTo>
                      <a:pt x="15579" y="-2773"/>
                      <a:pt x="6041" y="-2773"/>
                      <a:pt x="161" y="3120"/>
                    </a:cubicBezTo>
                  </a:path>
                </a:pathLst>
              </a:custGeom>
              <a:solidFill>
                <a:srgbClr val="4C54AE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33" name="Free-form: Shape 32">
                <a:extLst>
                  <a:ext uri="{FF2B5EF4-FFF2-40B4-BE49-F238E27FC236}">
                    <a16:creationId xmlns:a16="http://schemas.microsoft.com/office/drawing/2014/main" id="{C321944A-9517-3F1D-8897-F0FCFAC7DB42}"/>
                  </a:ext>
                </a:extLst>
              </p:cNvPr>
              <p:cNvSpPr/>
              <p:nvPr/>
            </p:nvSpPr>
            <p:spPr>
              <a:xfrm flipV="1">
                <a:off x="5297448" y="3099587"/>
                <a:ext cx="109512" cy="112529"/>
              </a:xfrm>
              <a:custGeom>
                <a:avLst/>
                <a:gdLst>
                  <a:gd name="connsiteX0" fmla="*/ 17037 w 44488"/>
                  <a:gd name="connsiteY0" fmla="*/ -1319 h 44475"/>
                  <a:gd name="connsiteX1" fmla="*/ -4274 w 44488"/>
                  <a:gd name="connsiteY1" fmla="*/ 19991 h 44475"/>
                  <a:gd name="connsiteX2" fmla="*/ 18904 w 44488"/>
                  <a:gd name="connsiteY2" fmla="*/ 43156 h 44475"/>
                  <a:gd name="connsiteX3" fmla="*/ 40215 w 44488"/>
                  <a:gd name="connsiteY3" fmla="*/ 21858 h 44475"/>
                  <a:gd name="connsiteX4" fmla="*/ 17037 w 44488"/>
                  <a:gd name="connsiteY4" fmla="*/ -1319 h 44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488" h="44475">
                    <a:moveTo>
                      <a:pt x="17037" y="-1319"/>
                    </a:moveTo>
                    <a:lnTo>
                      <a:pt x="-4274" y="19991"/>
                    </a:lnTo>
                    <a:lnTo>
                      <a:pt x="18904" y="43156"/>
                    </a:lnTo>
                    <a:lnTo>
                      <a:pt x="40215" y="21858"/>
                    </a:lnTo>
                    <a:lnTo>
                      <a:pt x="17037" y="-1319"/>
                    </a:lnTo>
                  </a:path>
                </a:pathLst>
              </a:custGeom>
              <a:solidFill>
                <a:srgbClr val="FFFFFF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34" name="Free-form: Shape 33">
                <a:extLst>
                  <a:ext uri="{FF2B5EF4-FFF2-40B4-BE49-F238E27FC236}">
                    <a16:creationId xmlns:a16="http://schemas.microsoft.com/office/drawing/2014/main" id="{2C7B0144-25B9-3D3E-300C-59813DBEA45D}"/>
                  </a:ext>
                </a:extLst>
              </p:cNvPr>
              <p:cNvSpPr/>
              <p:nvPr/>
            </p:nvSpPr>
            <p:spPr>
              <a:xfrm flipV="1">
                <a:off x="5315230" y="2862920"/>
                <a:ext cx="321952" cy="330921"/>
              </a:xfrm>
              <a:custGeom>
                <a:avLst/>
                <a:gdLst>
                  <a:gd name="connsiteX0" fmla="*/ 107328 w 130790"/>
                  <a:gd name="connsiteY0" fmla="*/ 17790 h 130790"/>
                  <a:gd name="connsiteX1" fmla="*/ 107328 w 130790"/>
                  <a:gd name="connsiteY1" fmla="*/ 110272 h 130790"/>
                  <a:gd name="connsiteX2" fmla="*/ 14847 w 130790"/>
                  <a:gd name="connsiteY2" fmla="*/ 110272 h 130790"/>
                  <a:gd name="connsiteX3" fmla="*/ 14847 w 130790"/>
                  <a:gd name="connsiteY3" fmla="*/ 17790 h 130790"/>
                  <a:gd name="connsiteX4" fmla="*/ 107328 w 130790"/>
                  <a:gd name="connsiteY4" fmla="*/ 17790 h 1307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0790" h="130790">
                    <a:moveTo>
                      <a:pt x="107328" y="17790"/>
                    </a:moveTo>
                    <a:cubicBezTo>
                      <a:pt x="132868" y="43330"/>
                      <a:pt x="132868" y="84732"/>
                      <a:pt x="107328" y="110272"/>
                    </a:cubicBezTo>
                    <a:cubicBezTo>
                      <a:pt x="81788" y="135811"/>
                      <a:pt x="40386" y="135811"/>
                      <a:pt x="14847" y="110272"/>
                    </a:cubicBezTo>
                    <a:cubicBezTo>
                      <a:pt x="-10693" y="84732"/>
                      <a:pt x="-10693" y="43330"/>
                      <a:pt x="14847" y="17790"/>
                    </a:cubicBezTo>
                    <a:cubicBezTo>
                      <a:pt x="40386" y="-7749"/>
                      <a:pt x="81788" y="-7749"/>
                      <a:pt x="107328" y="17790"/>
                    </a:cubicBezTo>
                  </a:path>
                </a:pathLst>
              </a:custGeom>
              <a:solidFill>
                <a:srgbClr val="4C54AE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35" name="Free-form: Shape 34">
                <a:extLst>
                  <a:ext uri="{FF2B5EF4-FFF2-40B4-BE49-F238E27FC236}">
                    <a16:creationId xmlns:a16="http://schemas.microsoft.com/office/drawing/2014/main" id="{B16EAAAA-C2BA-CBB6-0DCD-A6F3D72718D0}"/>
                  </a:ext>
                </a:extLst>
              </p:cNvPr>
              <p:cNvSpPr/>
              <p:nvPr/>
            </p:nvSpPr>
            <p:spPr>
              <a:xfrm flipV="1">
                <a:off x="5356270" y="2905077"/>
                <a:ext cx="239898" cy="246603"/>
              </a:xfrm>
              <a:custGeom>
                <a:avLst/>
                <a:gdLst>
                  <a:gd name="connsiteX0" fmla="*/ 78870 w 97456"/>
                  <a:gd name="connsiteY0" fmla="*/ 12914 h 97465"/>
                  <a:gd name="connsiteX1" fmla="*/ 78870 w 97456"/>
                  <a:gd name="connsiteY1" fmla="*/ 81824 h 97465"/>
                  <a:gd name="connsiteX2" fmla="*/ 9960 w 97456"/>
                  <a:gd name="connsiteY2" fmla="*/ 81824 h 97465"/>
                  <a:gd name="connsiteX3" fmla="*/ 9960 w 97456"/>
                  <a:gd name="connsiteY3" fmla="*/ 12914 h 97465"/>
                  <a:gd name="connsiteX4" fmla="*/ 78870 w 97456"/>
                  <a:gd name="connsiteY4" fmla="*/ 12914 h 974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456" h="97465">
                    <a:moveTo>
                      <a:pt x="78870" y="12914"/>
                    </a:moveTo>
                    <a:cubicBezTo>
                      <a:pt x="97908" y="31938"/>
                      <a:pt x="97908" y="62799"/>
                      <a:pt x="78870" y="81824"/>
                    </a:cubicBezTo>
                    <a:cubicBezTo>
                      <a:pt x="59846" y="100861"/>
                      <a:pt x="28997" y="100861"/>
                      <a:pt x="9960" y="81824"/>
                    </a:cubicBezTo>
                    <a:cubicBezTo>
                      <a:pt x="-9064" y="62799"/>
                      <a:pt x="-9064" y="31938"/>
                      <a:pt x="9960" y="12914"/>
                    </a:cubicBezTo>
                    <a:cubicBezTo>
                      <a:pt x="28997" y="-6124"/>
                      <a:pt x="59846" y="-6124"/>
                      <a:pt x="78870" y="12914"/>
                    </a:cubicBezTo>
                  </a:path>
                </a:pathLst>
              </a:custGeom>
              <a:solidFill>
                <a:srgbClr val="FFFFFF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8ECE5C5-E2A7-BA83-ED1E-33BC6521B7D3}"/>
                </a:ext>
              </a:extLst>
            </p:cNvPr>
            <p:cNvGrpSpPr/>
            <p:nvPr/>
          </p:nvGrpSpPr>
          <p:grpSpPr>
            <a:xfrm>
              <a:off x="6567164" y="3439763"/>
              <a:ext cx="732605" cy="752982"/>
              <a:chOff x="5044880" y="4151529"/>
              <a:chExt cx="735850" cy="756317"/>
            </a:xfrm>
          </p:grpSpPr>
          <p:sp>
            <p:nvSpPr>
              <p:cNvPr id="28" name="Free-form: Shape 27">
                <a:extLst>
                  <a:ext uri="{FF2B5EF4-FFF2-40B4-BE49-F238E27FC236}">
                    <a16:creationId xmlns:a16="http://schemas.microsoft.com/office/drawing/2014/main" id="{2F96A640-D1EE-43E8-D092-AE82C79F3772}"/>
                  </a:ext>
                </a:extLst>
              </p:cNvPr>
              <p:cNvSpPr/>
              <p:nvPr/>
            </p:nvSpPr>
            <p:spPr>
              <a:xfrm flipV="1">
                <a:off x="5044880" y="4151529"/>
                <a:ext cx="735850" cy="756317"/>
              </a:xfrm>
              <a:custGeom>
                <a:avLst/>
                <a:gdLst>
                  <a:gd name="connsiteX0" fmla="*/ 294642 w 298932"/>
                  <a:gd name="connsiteY0" fmla="*/ 148618 h 298919"/>
                  <a:gd name="connsiteX1" fmla="*/ 145175 w 298932"/>
                  <a:gd name="connsiteY1" fmla="*/ 298084 h 298919"/>
                  <a:gd name="connsiteX2" fmla="*/ -4290 w 298932"/>
                  <a:gd name="connsiteY2" fmla="*/ 148618 h 298919"/>
                  <a:gd name="connsiteX3" fmla="*/ 145175 w 298932"/>
                  <a:gd name="connsiteY3" fmla="*/ -835 h 298919"/>
                  <a:gd name="connsiteX4" fmla="*/ 294642 w 298932"/>
                  <a:gd name="connsiteY4" fmla="*/ 148618 h 298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8932" h="298919">
                    <a:moveTo>
                      <a:pt x="294642" y="148618"/>
                    </a:moveTo>
                    <a:cubicBezTo>
                      <a:pt x="294642" y="231168"/>
                      <a:pt x="227713" y="298084"/>
                      <a:pt x="145175" y="298084"/>
                    </a:cubicBezTo>
                    <a:cubicBezTo>
                      <a:pt x="62626" y="298084"/>
                      <a:pt x="-4290" y="231168"/>
                      <a:pt x="-4290" y="148618"/>
                    </a:cubicBezTo>
                    <a:cubicBezTo>
                      <a:pt x="-4290" y="66081"/>
                      <a:pt x="62626" y="-835"/>
                      <a:pt x="145175" y="-835"/>
                    </a:cubicBezTo>
                    <a:cubicBezTo>
                      <a:pt x="227713" y="-835"/>
                      <a:pt x="294642" y="66081"/>
                      <a:pt x="294642" y="148618"/>
                    </a:cubicBezTo>
                  </a:path>
                </a:pathLst>
              </a:custGeom>
              <a:solidFill>
                <a:srgbClr val="FAB36E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29" name="Free-form: Shape 28">
                <a:extLst>
                  <a:ext uri="{FF2B5EF4-FFF2-40B4-BE49-F238E27FC236}">
                    <a16:creationId xmlns:a16="http://schemas.microsoft.com/office/drawing/2014/main" id="{1D5D9D12-66FE-EF5D-0E23-F277356FDC53}"/>
                  </a:ext>
                </a:extLst>
              </p:cNvPr>
              <p:cNvSpPr/>
              <p:nvPr/>
            </p:nvSpPr>
            <p:spPr>
              <a:xfrm flipV="1">
                <a:off x="5183279" y="4288417"/>
                <a:ext cx="459022" cy="487137"/>
              </a:xfrm>
              <a:custGeom>
                <a:avLst/>
                <a:gdLst>
                  <a:gd name="connsiteX0" fmla="*/ 63464 w 186473"/>
                  <a:gd name="connsiteY0" fmla="*/ 51287 h 192531"/>
                  <a:gd name="connsiteX1" fmla="*/ 37975 w 186473"/>
                  <a:gd name="connsiteY1" fmla="*/ 95432 h 192531"/>
                  <a:gd name="connsiteX2" fmla="*/ 63464 w 186473"/>
                  <a:gd name="connsiteY2" fmla="*/ 139564 h 192531"/>
                  <a:gd name="connsiteX3" fmla="*/ 114429 w 186473"/>
                  <a:gd name="connsiteY3" fmla="*/ 139564 h 192531"/>
                  <a:gd name="connsiteX4" fmla="*/ 139918 w 186473"/>
                  <a:gd name="connsiteY4" fmla="*/ 95432 h 192531"/>
                  <a:gd name="connsiteX5" fmla="*/ 114429 w 186473"/>
                  <a:gd name="connsiteY5" fmla="*/ 51287 h 192531"/>
                  <a:gd name="connsiteX6" fmla="*/ 182183 w 186473"/>
                  <a:gd name="connsiteY6" fmla="*/ 126470 h 192531"/>
                  <a:gd name="connsiteX7" fmla="*/ 162447 w 186473"/>
                  <a:gd name="connsiteY7" fmla="*/ 160659 h 192531"/>
                  <a:gd name="connsiteX8" fmla="*/ 120030 w 186473"/>
                  <a:gd name="connsiteY8" fmla="*/ 149267 h 192531"/>
                  <a:gd name="connsiteX9" fmla="*/ 108688 w 186473"/>
                  <a:gd name="connsiteY9" fmla="*/ 191697 h 192531"/>
                  <a:gd name="connsiteX10" fmla="*/ 69204 w 186473"/>
                  <a:gd name="connsiteY10" fmla="*/ 191697 h 192531"/>
                  <a:gd name="connsiteX11" fmla="*/ 57863 w 186473"/>
                  <a:gd name="connsiteY11" fmla="*/ 149267 h 192531"/>
                  <a:gd name="connsiteX12" fmla="*/ 15445 w 186473"/>
                  <a:gd name="connsiteY12" fmla="*/ 160659 h 192531"/>
                  <a:gd name="connsiteX13" fmla="*/ -4290 w 186473"/>
                  <a:gd name="connsiteY13" fmla="*/ 126470 h 192531"/>
                  <a:gd name="connsiteX14" fmla="*/ 26787 w 186473"/>
                  <a:gd name="connsiteY14" fmla="*/ 95432 h 192531"/>
                  <a:gd name="connsiteX15" fmla="*/ -4290 w 186473"/>
                  <a:gd name="connsiteY15" fmla="*/ 64393 h 192531"/>
                  <a:gd name="connsiteX16" fmla="*/ 15445 w 186473"/>
                  <a:gd name="connsiteY16" fmla="*/ 30205 h 192531"/>
                  <a:gd name="connsiteX17" fmla="*/ 57863 w 186473"/>
                  <a:gd name="connsiteY17" fmla="*/ 41597 h 192531"/>
                  <a:gd name="connsiteX18" fmla="*/ 69204 w 186473"/>
                  <a:gd name="connsiteY18" fmla="*/ -834 h 192531"/>
                  <a:gd name="connsiteX19" fmla="*/ 108688 w 186473"/>
                  <a:gd name="connsiteY19" fmla="*/ -834 h 192531"/>
                  <a:gd name="connsiteX20" fmla="*/ 120030 w 186473"/>
                  <a:gd name="connsiteY20" fmla="*/ 41597 h 192531"/>
                  <a:gd name="connsiteX21" fmla="*/ 162447 w 186473"/>
                  <a:gd name="connsiteY21" fmla="*/ 30205 h 192531"/>
                  <a:gd name="connsiteX22" fmla="*/ 182183 w 186473"/>
                  <a:gd name="connsiteY22" fmla="*/ 64393 h 192531"/>
                  <a:gd name="connsiteX23" fmla="*/ 151119 w 186473"/>
                  <a:gd name="connsiteY23" fmla="*/ 95432 h 192531"/>
                  <a:gd name="connsiteX24" fmla="*/ 182183 w 186473"/>
                  <a:gd name="connsiteY24" fmla="*/ 126470 h 1925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86473" h="192531">
                    <a:moveTo>
                      <a:pt x="63464" y="51287"/>
                    </a:moveTo>
                    <a:lnTo>
                      <a:pt x="37975" y="95432"/>
                    </a:lnTo>
                    <a:lnTo>
                      <a:pt x="63464" y="139564"/>
                    </a:lnTo>
                    <a:lnTo>
                      <a:pt x="114429" y="139564"/>
                    </a:lnTo>
                    <a:lnTo>
                      <a:pt x="139918" y="95432"/>
                    </a:lnTo>
                    <a:lnTo>
                      <a:pt x="114429" y="51287"/>
                    </a:lnTo>
                    <a:close/>
                    <a:moveTo>
                      <a:pt x="182183" y="126470"/>
                    </a:moveTo>
                    <a:lnTo>
                      <a:pt x="162447" y="160659"/>
                    </a:lnTo>
                    <a:lnTo>
                      <a:pt x="120030" y="149267"/>
                    </a:lnTo>
                    <a:lnTo>
                      <a:pt x="108688" y="191697"/>
                    </a:lnTo>
                    <a:lnTo>
                      <a:pt x="69204" y="191697"/>
                    </a:lnTo>
                    <a:lnTo>
                      <a:pt x="57863" y="149267"/>
                    </a:lnTo>
                    <a:lnTo>
                      <a:pt x="15445" y="160659"/>
                    </a:lnTo>
                    <a:lnTo>
                      <a:pt x="-4290" y="126470"/>
                    </a:lnTo>
                    <a:lnTo>
                      <a:pt x="26787" y="95432"/>
                    </a:lnTo>
                    <a:lnTo>
                      <a:pt x="-4290" y="64393"/>
                    </a:lnTo>
                    <a:lnTo>
                      <a:pt x="15445" y="30205"/>
                    </a:lnTo>
                    <a:lnTo>
                      <a:pt x="57863" y="41597"/>
                    </a:lnTo>
                    <a:lnTo>
                      <a:pt x="69204" y="-834"/>
                    </a:lnTo>
                    <a:lnTo>
                      <a:pt x="108688" y="-834"/>
                    </a:lnTo>
                    <a:lnTo>
                      <a:pt x="120030" y="41597"/>
                    </a:lnTo>
                    <a:lnTo>
                      <a:pt x="162447" y="30205"/>
                    </a:lnTo>
                    <a:lnTo>
                      <a:pt x="182183" y="64393"/>
                    </a:lnTo>
                    <a:lnTo>
                      <a:pt x="151119" y="95432"/>
                    </a:lnTo>
                    <a:lnTo>
                      <a:pt x="182183" y="126470"/>
                    </a:lnTo>
                  </a:path>
                </a:pathLst>
              </a:custGeom>
              <a:solidFill>
                <a:srgbClr val="E8DEF1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30" name="Free-form: Shape 29">
                <a:extLst>
                  <a:ext uri="{FF2B5EF4-FFF2-40B4-BE49-F238E27FC236}">
                    <a16:creationId xmlns:a16="http://schemas.microsoft.com/office/drawing/2014/main" id="{E2073806-4DDF-A1AC-CB89-654B410C40E7}"/>
                  </a:ext>
                </a:extLst>
              </p:cNvPr>
              <p:cNvSpPr/>
              <p:nvPr/>
            </p:nvSpPr>
            <p:spPr>
              <a:xfrm flipV="1">
                <a:off x="5218605" y="4330094"/>
                <a:ext cx="388369" cy="399188"/>
              </a:xfrm>
              <a:custGeom>
                <a:avLst/>
                <a:gdLst>
                  <a:gd name="connsiteX0" fmla="*/ 74601 w 157771"/>
                  <a:gd name="connsiteY0" fmla="*/ 48987 h 157771"/>
                  <a:gd name="connsiteX1" fmla="*/ 45531 w 157771"/>
                  <a:gd name="connsiteY1" fmla="*/ 78045 h 157771"/>
                  <a:gd name="connsiteX2" fmla="*/ 74601 w 157771"/>
                  <a:gd name="connsiteY2" fmla="*/ 107115 h 157771"/>
                  <a:gd name="connsiteX3" fmla="*/ 103659 w 157771"/>
                  <a:gd name="connsiteY3" fmla="*/ 78045 h 157771"/>
                  <a:gd name="connsiteX4" fmla="*/ 74601 w 157771"/>
                  <a:gd name="connsiteY4" fmla="*/ 48987 h 157771"/>
                  <a:gd name="connsiteX5" fmla="*/ 74601 w 157771"/>
                  <a:gd name="connsiteY5" fmla="*/ 156937 h 157771"/>
                  <a:gd name="connsiteX6" fmla="*/ -4290 w 157771"/>
                  <a:gd name="connsiteY6" fmla="*/ 78045 h 157771"/>
                  <a:gd name="connsiteX7" fmla="*/ 74601 w 157771"/>
                  <a:gd name="connsiteY7" fmla="*/ -835 h 157771"/>
                  <a:gd name="connsiteX8" fmla="*/ 153481 w 157771"/>
                  <a:gd name="connsiteY8" fmla="*/ 78045 h 157771"/>
                  <a:gd name="connsiteX9" fmla="*/ 74601 w 157771"/>
                  <a:gd name="connsiteY9" fmla="*/ 156937 h 1577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57771" h="157771">
                    <a:moveTo>
                      <a:pt x="74601" y="48987"/>
                    </a:moveTo>
                    <a:cubicBezTo>
                      <a:pt x="58549" y="48987"/>
                      <a:pt x="45531" y="62005"/>
                      <a:pt x="45531" y="78045"/>
                    </a:cubicBezTo>
                    <a:cubicBezTo>
                      <a:pt x="45531" y="94097"/>
                      <a:pt x="58549" y="107115"/>
                      <a:pt x="74601" y="107115"/>
                    </a:cubicBezTo>
                    <a:cubicBezTo>
                      <a:pt x="90654" y="107115"/>
                      <a:pt x="103659" y="94097"/>
                      <a:pt x="103659" y="78045"/>
                    </a:cubicBezTo>
                    <a:cubicBezTo>
                      <a:pt x="103659" y="62005"/>
                      <a:pt x="90654" y="48987"/>
                      <a:pt x="74601" y="48987"/>
                    </a:cubicBezTo>
                    <a:close/>
                    <a:moveTo>
                      <a:pt x="74601" y="156937"/>
                    </a:moveTo>
                    <a:cubicBezTo>
                      <a:pt x="31028" y="156937"/>
                      <a:pt x="-4290" y="121618"/>
                      <a:pt x="-4290" y="78045"/>
                    </a:cubicBezTo>
                    <a:cubicBezTo>
                      <a:pt x="-4290" y="34484"/>
                      <a:pt x="31028" y="-835"/>
                      <a:pt x="74601" y="-835"/>
                    </a:cubicBezTo>
                    <a:cubicBezTo>
                      <a:pt x="118163" y="-835"/>
                      <a:pt x="153481" y="34484"/>
                      <a:pt x="153481" y="78045"/>
                    </a:cubicBezTo>
                    <a:cubicBezTo>
                      <a:pt x="153481" y="121618"/>
                      <a:pt x="118163" y="156937"/>
                      <a:pt x="74601" y="156937"/>
                    </a:cubicBezTo>
                  </a:path>
                </a:pathLst>
              </a:custGeom>
              <a:solidFill>
                <a:srgbClr val="FFFFFF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26692AD-0CF0-D6C4-EFF8-D1D59E6D1B5A}"/>
                </a:ext>
              </a:extLst>
            </p:cNvPr>
            <p:cNvGrpSpPr/>
            <p:nvPr/>
          </p:nvGrpSpPr>
          <p:grpSpPr>
            <a:xfrm>
              <a:off x="6200846" y="7074562"/>
              <a:ext cx="732605" cy="752984"/>
              <a:chOff x="5858168" y="5302120"/>
              <a:chExt cx="735850" cy="756319"/>
            </a:xfrm>
          </p:grpSpPr>
          <p:sp>
            <p:nvSpPr>
              <p:cNvPr id="26" name="Free-form: Shape 25">
                <a:extLst>
                  <a:ext uri="{FF2B5EF4-FFF2-40B4-BE49-F238E27FC236}">
                    <a16:creationId xmlns:a16="http://schemas.microsoft.com/office/drawing/2014/main" id="{7CA6C484-4C92-AE84-2202-FE27723F2C86}"/>
                  </a:ext>
                </a:extLst>
              </p:cNvPr>
              <p:cNvSpPr/>
              <p:nvPr/>
            </p:nvSpPr>
            <p:spPr>
              <a:xfrm flipV="1">
                <a:off x="5858168" y="5302120"/>
                <a:ext cx="735850" cy="756319"/>
              </a:xfrm>
              <a:custGeom>
                <a:avLst/>
                <a:gdLst>
                  <a:gd name="connsiteX0" fmla="*/ 144951 w 298932"/>
                  <a:gd name="connsiteY0" fmla="*/ -429 h 298920"/>
                  <a:gd name="connsiteX1" fmla="*/ 294416 w 298932"/>
                  <a:gd name="connsiteY1" fmla="*/ 149024 h 298920"/>
                  <a:gd name="connsiteX2" fmla="*/ 144951 w 298932"/>
                  <a:gd name="connsiteY2" fmla="*/ 298491 h 298920"/>
                  <a:gd name="connsiteX3" fmla="*/ -4516 w 298932"/>
                  <a:gd name="connsiteY3" fmla="*/ 149024 h 298920"/>
                  <a:gd name="connsiteX4" fmla="*/ 144951 w 298932"/>
                  <a:gd name="connsiteY4" fmla="*/ -429 h 2989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8932" h="298920">
                    <a:moveTo>
                      <a:pt x="144951" y="-429"/>
                    </a:moveTo>
                    <a:cubicBezTo>
                      <a:pt x="227500" y="-429"/>
                      <a:pt x="294416" y="66488"/>
                      <a:pt x="294416" y="149024"/>
                    </a:cubicBezTo>
                    <a:cubicBezTo>
                      <a:pt x="294416" y="231575"/>
                      <a:pt x="227500" y="298491"/>
                      <a:pt x="144951" y="298491"/>
                    </a:cubicBezTo>
                    <a:cubicBezTo>
                      <a:pt x="62401" y="298491"/>
                      <a:pt x="-4516" y="231575"/>
                      <a:pt x="-4516" y="149024"/>
                    </a:cubicBezTo>
                    <a:cubicBezTo>
                      <a:pt x="-4516" y="66488"/>
                      <a:pt x="62401" y="-429"/>
                      <a:pt x="144951" y="-429"/>
                    </a:cubicBezTo>
                  </a:path>
                </a:pathLst>
              </a:custGeom>
              <a:solidFill>
                <a:srgbClr val="2BB8B2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27" name="Free-form: Shape 26">
                <a:extLst>
                  <a:ext uri="{FF2B5EF4-FFF2-40B4-BE49-F238E27FC236}">
                    <a16:creationId xmlns:a16="http://schemas.microsoft.com/office/drawing/2014/main" id="{B80CC34C-F498-3225-711F-E720F27AD238}"/>
                  </a:ext>
                </a:extLst>
              </p:cNvPr>
              <p:cNvSpPr/>
              <p:nvPr/>
            </p:nvSpPr>
            <p:spPr>
              <a:xfrm flipV="1">
                <a:off x="5960341" y="5541609"/>
                <a:ext cx="508908" cy="302343"/>
              </a:xfrm>
              <a:custGeom>
                <a:avLst/>
                <a:gdLst>
                  <a:gd name="connsiteX0" fmla="*/ 202227 w 206739"/>
                  <a:gd name="connsiteY0" fmla="*/ 119071 h 119495"/>
                  <a:gd name="connsiteX1" fmla="*/ 153434 w 206739"/>
                  <a:gd name="connsiteY1" fmla="*/ 113724 h 119495"/>
                  <a:gd name="connsiteX2" fmla="*/ 167543 w 206739"/>
                  <a:gd name="connsiteY2" fmla="*/ 99614 h 119495"/>
                  <a:gd name="connsiteX3" fmla="*/ 123271 w 206739"/>
                  <a:gd name="connsiteY3" fmla="*/ 55341 h 119495"/>
                  <a:gd name="connsiteX4" fmla="*/ 79431 w 206739"/>
                  <a:gd name="connsiteY4" fmla="*/ 99182 h 119495"/>
                  <a:gd name="connsiteX5" fmla="*/ -1265 w 206739"/>
                  <a:gd name="connsiteY5" fmla="*/ 18487 h 119495"/>
                  <a:gd name="connsiteX6" fmla="*/ -1265 w 206739"/>
                  <a:gd name="connsiteY6" fmla="*/ 2829 h 119495"/>
                  <a:gd name="connsiteX7" fmla="*/ 6559 w 206739"/>
                  <a:gd name="connsiteY7" fmla="*/ -425 h 119495"/>
                  <a:gd name="connsiteX8" fmla="*/ 14381 w 206739"/>
                  <a:gd name="connsiteY8" fmla="*/ 2829 h 119495"/>
                  <a:gd name="connsiteX9" fmla="*/ 79431 w 206739"/>
                  <a:gd name="connsiteY9" fmla="*/ 67862 h 119495"/>
                  <a:gd name="connsiteX10" fmla="*/ 123271 w 206739"/>
                  <a:gd name="connsiteY10" fmla="*/ 24023 h 119495"/>
                  <a:gd name="connsiteX11" fmla="*/ 183202 w 206739"/>
                  <a:gd name="connsiteY11" fmla="*/ 83968 h 119495"/>
                  <a:gd name="connsiteX12" fmla="*/ 196893 w 206739"/>
                  <a:gd name="connsiteY12" fmla="*/ 70279 h 119495"/>
                  <a:gd name="connsiteX13" fmla="*/ 202227 w 206739"/>
                  <a:gd name="connsiteY13" fmla="*/ 119071 h 1194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06739" h="119495">
                    <a:moveTo>
                      <a:pt x="202227" y="119071"/>
                    </a:moveTo>
                    <a:lnTo>
                      <a:pt x="153434" y="113724"/>
                    </a:lnTo>
                    <a:lnTo>
                      <a:pt x="167543" y="99614"/>
                    </a:lnTo>
                    <a:lnTo>
                      <a:pt x="123271" y="55341"/>
                    </a:lnTo>
                    <a:lnTo>
                      <a:pt x="79431" y="99182"/>
                    </a:lnTo>
                    <a:lnTo>
                      <a:pt x="-1265" y="18487"/>
                    </a:lnTo>
                    <a:cubicBezTo>
                      <a:pt x="-5596" y="14155"/>
                      <a:pt x="-5596" y="7146"/>
                      <a:pt x="-1265" y="2829"/>
                    </a:cubicBezTo>
                    <a:cubicBezTo>
                      <a:pt x="895" y="666"/>
                      <a:pt x="3727" y="-425"/>
                      <a:pt x="6559" y="-425"/>
                    </a:cubicBezTo>
                    <a:cubicBezTo>
                      <a:pt x="9391" y="-425"/>
                      <a:pt x="12223" y="666"/>
                      <a:pt x="14381" y="2829"/>
                    </a:cubicBezTo>
                    <a:lnTo>
                      <a:pt x="79431" y="67862"/>
                    </a:lnTo>
                    <a:lnTo>
                      <a:pt x="123271" y="24023"/>
                    </a:lnTo>
                    <a:lnTo>
                      <a:pt x="183202" y="83968"/>
                    </a:lnTo>
                    <a:lnTo>
                      <a:pt x="196893" y="70279"/>
                    </a:lnTo>
                    <a:lnTo>
                      <a:pt x="202227" y="119071"/>
                    </a:lnTo>
                  </a:path>
                </a:pathLst>
              </a:custGeom>
              <a:solidFill>
                <a:srgbClr val="DBEA4D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96B3B1F2-48D4-47BB-1D31-A4144A3D0DC3}"/>
                </a:ext>
              </a:extLst>
            </p:cNvPr>
            <p:cNvGrpSpPr/>
            <p:nvPr/>
          </p:nvGrpSpPr>
          <p:grpSpPr>
            <a:xfrm>
              <a:off x="7272323" y="5866397"/>
              <a:ext cx="732605" cy="753012"/>
              <a:chOff x="5858168" y="1578728"/>
              <a:chExt cx="735850" cy="756347"/>
            </a:xfrm>
          </p:grpSpPr>
          <p:sp>
            <p:nvSpPr>
              <p:cNvPr id="13" name="Free-form: Shape 12">
                <a:extLst>
                  <a:ext uri="{FF2B5EF4-FFF2-40B4-BE49-F238E27FC236}">
                    <a16:creationId xmlns:a16="http://schemas.microsoft.com/office/drawing/2014/main" id="{C23B4592-37A7-46D9-282C-1E35D5015C44}"/>
                  </a:ext>
                </a:extLst>
              </p:cNvPr>
              <p:cNvSpPr/>
              <p:nvPr/>
            </p:nvSpPr>
            <p:spPr>
              <a:xfrm flipV="1">
                <a:off x="5858168" y="1578728"/>
                <a:ext cx="735850" cy="756347"/>
              </a:xfrm>
              <a:custGeom>
                <a:avLst/>
                <a:gdLst>
                  <a:gd name="connsiteX0" fmla="*/ -4516 w 298932"/>
                  <a:gd name="connsiteY0" fmla="*/ 147724 h 298931"/>
                  <a:gd name="connsiteX1" fmla="*/ 144951 w 298932"/>
                  <a:gd name="connsiteY1" fmla="*/ -1742 h 298931"/>
                  <a:gd name="connsiteX2" fmla="*/ 294416 w 298932"/>
                  <a:gd name="connsiteY2" fmla="*/ 147724 h 298931"/>
                  <a:gd name="connsiteX3" fmla="*/ 144951 w 298932"/>
                  <a:gd name="connsiteY3" fmla="*/ 297190 h 298931"/>
                  <a:gd name="connsiteX4" fmla="*/ -4516 w 298932"/>
                  <a:gd name="connsiteY4" fmla="*/ 147724 h 298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8932" h="298931">
                    <a:moveTo>
                      <a:pt x="-4516" y="147724"/>
                    </a:moveTo>
                    <a:cubicBezTo>
                      <a:pt x="-4516" y="65187"/>
                      <a:pt x="62401" y="-1742"/>
                      <a:pt x="144951" y="-1742"/>
                    </a:cubicBezTo>
                    <a:cubicBezTo>
                      <a:pt x="227500" y="-1742"/>
                      <a:pt x="294416" y="65187"/>
                      <a:pt x="294416" y="147724"/>
                    </a:cubicBezTo>
                    <a:cubicBezTo>
                      <a:pt x="294416" y="230273"/>
                      <a:pt x="227500" y="297190"/>
                      <a:pt x="144951" y="297190"/>
                    </a:cubicBezTo>
                    <a:cubicBezTo>
                      <a:pt x="62401" y="297190"/>
                      <a:pt x="-4516" y="230273"/>
                      <a:pt x="-4516" y="147724"/>
                    </a:cubicBezTo>
                  </a:path>
                </a:pathLst>
              </a:custGeom>
              <a:solidFill>
                <a:srgbClr val="4EA9E2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14" name="Free-form: Shape 13">
                <a:extLst>
                  <a:ext uri="{FF2B5EF4-FFF2-40B4-BE49-F238E27FC236}">
                    <a16:creationId xmlns:a16="http://schemas.microsoft.com/office/drawing/2014/main" id="{96533570-036B-F127-08E6-FDE1BE1438EC}"/>
                  </a:ext>
                </a:extLst>
              </p:cNvPr>
              <p:cNvSpPr/>
              <p:nvPr/>
            </p:nvSpPr>
            <p:spPr>
              <a:xfrm flipV="1">
                <a:off x="6192330" y="2108505"/>
                <a:ext cx="68652" cy="98229"/>
              </a:xfrm>
              <a:custGeom>
                <a:avLst/>
                <a:gdLst>
                  <a:gd name="connsiteX0" fmla="*/ 11016 w 27889"/>
                  <a:gd name="connsiteY0" fmla="*/ -1672 h 38823"/>
                  <a:gd name="connsiteX1" fmla="*/ 7829 w 27889"/>
                  <a:gd name="connsiteY1" fmla="*/ -1672 h 38823"/>
                  <a:gd name="connsiteX2" fmla="*/ -4516 w 27889"/>
                  <a:gd name="connsiteY2" fmla="*/ 10686 h 38823"/>
                  <a:gd name="connsiteX3" fmla="*/ -4516 w 27889"/>
                  <a:gd name="connsiteY3" fmla="*/ 37152 h 38823"/>
                  <a:gd name="connsiteX4" fmla="*/ 23373 w 27889"/>
                  <a:gd name="connsiteY4" fmla="*/ 37152 h 38823"/>
                  <a:gd name="connsiteX5" fmla="*/ 23373 w 27889"/>
                  <a:gd name="connsiteY5" fmla="*/ 10686 h 38823"/>
                  <a:gd name="connsiteX6" fmla="*/ 11016 w 27889"/>
                  <a:gd name="connsiteY6" fmla="*/ -1672 h 38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889" h="38823">
                    <a:moveTo>
                      <a:pt x="11016" y="-1672"/>
                    </a:moveTo>
                    <a:lnTo>
                      <a:pt x="7829" y="-1672"/>
                    </a:lnTo>
                    <a:cubicBezTo>
                      <a:pt x="1009" y="-1672"/>
                      <a:pt x="-4516" y="3853"/>
                      <a:pt x="-4516" y="10686"/>
                    </a:cubicBezTo>
                    <a:lnTo>
                      <a:pt x="-4516" y="37152"/>
                    </a:lnTo>
                    <a:lnTo>
                      <a:pt x="23373" y="37152"/>
                    </a:lnTo>
                    <a:lnTo>
                      <a:pt x="23373" y="10686"/>
                    </a:lnTo>
                    <a:cubicBezTo>
                      <a:pt x="23373" y="3853"/>
                      <a:pt x="17848" y="-1672"/>
                      <a:pt x="11016" y="-1672"/>
                    </a:cubicBezTo>
                  </a:path>
                </a:pathLst>
              </a:custGeom>
              <a:solidFill>
                <a:srgbClr val="7648A8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15" name="Free-form: Shape 14">
                <a:extLst>
                  <a:ext uri="{FF2B5EF4-FFF2-40B4-BE49-F238E27FC236}">
                    <a16:creationId xmlns:a16="http://schemas.microsoft.com/office/drawing/2014/main" id="{EA1D9279-3370-8FA1-5B70-C482F527623E}"/>
                  </a:ext>
                </a:extLst>
              </p:cNvPr>
              <p:cNvSpPr/>
              <p:nvPr/>
            </p:nvSpPr>
            <p:spPr>
              <a:xfrm flipV="1">
                <a:off x="6104753" y="1795510"/>
                <a:ext cx="242699" cy="290373"/>
              </a:xfrm>
              <a:custGeom>
                <a:avLst/>
                <a:gdLst>
                  <a:gd name="connsiteX0" fmla="*/ 94079 w 98594"/>
                  <a:gd name="connsiteY0" fmla="*/ 63720 h 114764"/>
                  <a:gd name="connsiteX1" fmla="*/ 43926 w 98594"/>
                  <a:gd name="connsiteY1" fmla="*/ 113009 h 114764"/>
                  <a:gd name="connsiteX2" fmla="*/ -4499 w 98594"/>
                  <a:gd name="connsiteY2" fmla="*/ 62387 h 114764"/>
                  <a:gd name="connsiteX3" fmla="*/ 11580 w 98594"/>
                  <a:gd name="connsiteY3" fmla="*/ 27310 h 114764"/>
                  <a:gd name="connsiteX4" fmla="*/ 20507 w 98594"/>
                  <a:gd name="connsiteY4" fmla="*/ 6926 h 114764"/>
                  <a:gd name="connsiteX5" fmla="*/ 20507 w 98594"/>
                  <a:gd name="connsiteY5" fmla="*/ -1748 h 114764"/>
                  <a:gd name="connsiteX6" fmla="*/ 69047 w 98594"/>
                  <a:gd name="connsiteY6" fmla="*/ -1748 h 114764"/>
                  <a:gd name="connsiteX7" fmla="*/ 69047 w 98594"/>
                  <a:gd name="connsiteY7" fmla="*/ 6913 h 114764"/>
                  <a:gd name="connsiteX8" fmla="*/ 78331 w 98594"/>
                  <a:gd name="connsiteY8" fmla="*/ 27653 h 114764"/>
                  <a:gd name="connsiteX9" fmla="*/ 94079 w 98594"/>
                  <a:gd name="connsiteY9" fmla="*/ 63720 h 114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98594" h="114764">
                    <a:moveTo>
                      <a:pt x="94079" y="63720"/>
                    </a:moveTo>
                    <a:cubicBezTo>
                      <a:pt x="94079" y="91229"/>
                      <a:pt x="71548" y="113479"/>
                      <a:pt x="43926" y="113009"/>
                    </a:cubicBezTo>
                    <a:cubicBezTo>
                      <a:pt x="17015" y="112564"/>
                      <a:pt x="-5222" y="89298"/>
                      <a:pt x="-4499" y="62387"/>
                    </a:cubicBezTo>
                    <a:cubicBezTo>
                      <a:pt x="-4130" y="48493"/>
                      <a:pt x="1991" y="36047"/>
                      <a:pt x="11580" y="27310"/>
                    </a:cubicBezTo>
                    <a:cubicBezTo>
                      <a:pt x="17307" y="22090"/>
                      <a:pt x="20507" y="14673"/>
                      <a:pt x="20507" y="6926"/>
                    </a:cubicBezTo>
                    <a:lnTo>
                      <a:pt x="20507" y="-1748"/>
                    </a:lnTo>
                    <a:lnTo>
                      <a:pt x="69047" y="-1748"/>
                    </a:lnTo>
                    <a:lnTo>
                      <a:pt x="69047" y="6913"/>
                    </a:lnTo>
                    <a:cubicBezTo>
                      <a:pt x="69047" y="14838"/>
                      <a:pt x="72526" y="22255"/>
                      <a:pt x="78331" y="27653"/>
                    </a:cubicBezTo>
                    <a:cubicBezTo>
                      <a:pt x="88008" y="36644"/>
                      <a:pt x="94079" y="49471"/>
                      <a:pt x="94079" y="63720"/>
                    </a:cubicBezTo>
                  </a:path>
                </a:pathLst>
              </a:custGeom>
              <a:solidFill>
                <a:srgbClr val="FBBF32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16" name="Free-form: Shape 15">
                <a:extLst>
                  <a:ext uri="{FF2B5EF4-FFF2-40B4-BE49-F238E27FC236}">
                    <a16:creationId xmlns:a16="http://schemas.microsoft.com/office/drawing/2014/main" id="{AC9B3A0A-2B83-1CF5-F2D9-79EBDB27F899}"/>
                  </a:ext>
                </a:extLst>
              </p:cNvPr>
              <p:cNvSpPr/>
              <p:nvPr/>
            </p:nvSpPr>
            <p:spPr>
              <a:xfrm flipV="1">
                <a:off x="6172915" y="1980873"/>
                <a:ext cx="106353" cy="117220"/>
              </a:xfrm>
              <a:custGeom>
                <a:avLst/>
                <a:gdLst>
                  <a:gd name="connsiteX0" fmla="*/ 25062 w 43205"/>
                  <a:gd name="connsiteY0" fmla="*/ -1713 h 46329"/>
                  <a:gd name="connsiteX1" fmla="*/ 38689 w 43205"/>
                  <a:gd name="connsiteY1" fmla="*/ 41733 h 46329"/>
                  <a:gd name="connsiteX2" fmla="*/ 38359 w 43205"/>
                  <a:gd name="connsiteY2" fmla="*/ 43702 h 46329"/>
                  <a:gd name="connsiteX3" fmla="*/ 36581 w 43205"/>
                  <a:gd name="connsiteY3" fmla="*/ 44616 h 46329"/>
                  <a:gd name="connsiteX4" fmla="*/ -2408 w 43205"/>
                  <a:gd name="connsiteY4" fmla="*/ 44616 h 46329"/>
                  <a:gd name="connsiteX5" fmla="*/ -4185 w 43205"/>
                  <a:gd name="connsiteY5" fmla="*/ 43702 h 46329"/>
                  <a:gd name="connsiteX6" fmla="*/ -4516 w 43205"/>
                  <a:gd name="connsiteY6" fmla="*/ 41733 h 46329"/>
                  <a:gd name="connsiteX7" fmla="*/ 9111 w 43205"/>
                  <a:gd name="connsiteY7" fmla="*/ -1713 h 46329"/>
                  <a:gd name="connsiteX8" fmla="*/ 13353 w 43205"/>
                  <a:gd name="connsiteY8" fmla="*/ -393 h 46329"/>
                  <a:gd name="connsiteX9" fmla="*/ 615 w 43205"/>
                  <a:gd name="connsiteY9" fmla="*/ 40171 h 46329"/>
                  <a:gd name="connsiteX10" fmla="*/ 33559 w 43205"/>
                  <a:gd name="connsiteY10" fmla="*/ 40171 h 46329"/>
                  <a:gd name="connsiteX11" fmla="*/ 20821 w 43205"/>
                  <a:gd name="connsiteY11" fmla="*/ -393 h 46329"/>
                  <a:gd name="connsiteX12" fmla="*/ 25062 w 43205"/>
                  <a:gd name="connsiteY12" fmla="*/ -1713 h 463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3205" h="46329">
                    <a:moveTo>
                      <a:pt x="25062" y="-1713"/>
                    </a:moveTo>
                    <a:lnTo>
                      <a:pt x="38689" y="41733"/>
                    </a:lnTo>
                    <a:lnTo>
                      <a:pt x="38359" y="43702"/>
                    </a:lnTo>
                    <a:lnTo>
                      <a:pt x="36581" y="44616"/>
                    </a:lnTo>
                    <a:lnTo>
                      <a:pt x="-2408" y="44616"/>
                    </a:lnTo>
                    <a:lnTo>
                      <a:pt x="-4185" y="43702"/>
                    </a:lnTo>
                    <a:lnTo>
                      <a:pt x="-4516" y="41733"/>
                    </a:lnTo>
                    <a:lnTo>
                      <a:pt x="9111" y="-1713"/>
                    </a:lnTo>
                    <a:lnTo>
                      <a:pt x="13353" y="-393"/>
                    </a:lnTo>
                    <a:lnTo>
                      <a:pt x="615" y="40171"/>
                    </a:lnTo>
                    <a:lnTo>
                      <a:pt x="33559" y="40171"/>
                    </a:lnTo>
                    <a:lnTo>
                      <a:pt x="20821" y="-393"/>
                    </a:lnTo>
                    <a:lnTo>
                      <a:pt x="25062" y="-1713"/>
                    </a:lnTo>
                  </a:path>
                </a:pathLst>
              </a:custGeom>
              <a:solidFill>
                <a:srgbClr val="F5778F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17" name="Free-form: Shape 16">
                <a:extLst>
                  <a:ext uri="{FF2B5EF4-FFF2-40B4-BE49-F238E27FC236}">
                    <a16:creationId xmlns:a16="http://schemas.microsoft.com/office/drawing/2014/main" id="{C47C04D7-86CC-5E2C-EFA8-9DB221562B64}"/>
                  </a:ext>
                </a:extLst>
              </p:cNvPr>
              <p:cNvSpPr/>
              <p:nvPr/>
            </p:nvSpPr>
            <p:spPr>
              <a:xfrm flipV="1">
                <a:off x="6201834" y="1941124"/>
                <a:ext cx="49611" cy="50993"/>
              </a:xfrm>
              <a:custGeom>
                <a:avLst/>
                <a:gdLst>
                  <a:gd name="connsiteX0" fmla="*/ 13429 w 20154"/>
                  <a:gd name="connsiteY0" fmla="*/ 8345 h 20154"/>
                  <a:gd name="connsiteX1" fmla="*/ 15639 w 20154"/>
                  <a:gd name="connsiteY1" fmla="*/ 8345 h 20154"/>
                  <a:gd name="connsiteX2" fmla="*/ 5568 w 20154"/>
                  <a:gd name="connsiteY2" fmla="*/ 18416 h 20154"/>
                  <a:gd name="connsiteX3" fmla="*/ -4516 w 20154"/>
                  <a:gd name="connsiteY3" fmla="*/ 8345 h 20154"/>
                  <a:gd name="connsiteX4" fmla="*/ 5568 w 20154"/>
                  <a:gd name="connsiteY4" fmla="*/ -1739 h 20154"/>
                  <a:gd name="connsiteX5" fmla="*/ 15639 w 20154"/>
                  <a:gd name="connsiteY5" fmla="*/ 8345 h 20154"/>
                  <a:gd name="connsiteX6" fmla="*/ 13429 w 20154"/>
                  <a:gd name="connsiteY6" fmla="*/ 8345 h 20154"/>
                  <a:gd name="connsiteX7" fmla="*/ 11206 w 20154"/>
                  <a:gd name="connsiteY7" fmla="*/ 8345 h 20154"/>
                  <a:gd name="connsiteX8" fmla="*/ 5568 w 20154"/>
                  <a:gd name="connsiteY8" fmla="*/ 2706 h 20154"/>
                  <a:gd name="connsiteX9" fmla="*/ -71 w 20154"/>
                  <a:gd name="connsiteY9" fmla="*/ 8345 h 20154"/>
                  <a:gd name="connsiteX10" fmla="*/ 5568 w 20154"/>
                  <a:gd name="connsiteY10" fmla="*/ 13984 h 20154"/>
                  <a:gd name="connsiteX11" fmla="*/ 11206 w 20154"/>
                  <a:gd name="connsiteY11" fmla="*/ 8345 h 20154"/>
                  <a:gd name="connsiteX12" fmla="*/ 13429 w 20154"/>
                  <a:gd name="connsiteY12" fmla="*/ 8345 h 20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154" h="20154">
                    <a:moveTo>
                      <a:pt x="13429" y="8345"/>
                    </a:moveTo>
                    <a:lnTo>
                      <a:pt x="15639" y="8345"/>
                    </a:lnTo>
                    <a:cubicBezTo>
                      <a:pt x="15639" y="13907"/>
                      <a:pt x="11130" y="18416"/>
                      <a:pt x="5568" y="18416"/>
                    </a:cubicBezTo>
                    <a:cubicBezTo>
                      <a:pt x="5" y="18416"/>
                      <a:pt x="-4503" y="13907"/>
                      <a:pt x="-4516" y="8345"/>
                    </a:cubicBezTo>
                    <a:cubicBezTo>
                      <a:pt x="-4503" y="2769"/>
                      <a:pt x="5" y="-1739"/>
                      <a:pt x="5568" y="-1739"/>
                    </a:cubicBezTo>
                    <a:cubicBezTo>
                      <a:pt x="11130" y="-1739"/>
                      <a:pt x="15639" y="2769"/>
                      <a:pt x="15639" y="8345"/>
                    </a:cubicBezTo>
                    <a:lnTo>
                      <a:pt x="13429" y="8345"/>
                    </a:lnTo>
                    <a:lnTo>
                      <a:pt x="11206" y="8345"/>
                    </a:lnTo>
                    <a:cubicBezTo>
                      <a:pt x="11194" y="5221"/>
                      <a:pt x="8679" y="2706"/>
                      <a:pt x="5568" y="2706"/>
                    </a:cubicBezTo>
                    <a:cubicBezTo>
                      <a:pt x="2456" y="2706"/>
                      <a:pt x="-71" y="5221"/>
                      <a:pt x="-71" y="8345"/>
                    </a:cubicBezTo>
                    <a:cubicBezTo>
                      <a:pt x="-71" y="11456"/>
                      <a:pt x="2456" y="13971"/>
                      <a:pt x="5568" y="13984"/>
                    </a:cubicBezTo>
                    <a:cubicBezTo>
                      <a:pt x="8679" y="13971"/>
                      <a:pt x="11194" y="11456"/>
                      <a:pt x="11206" y="8345"/>
                    </a:cubicBezTo>
                    <a:lnTo>
                      <a:pt x="13429" y="8345"/>
                    </a:lnTo>
                  </a:path>
                </a:pathLst>
              </a:custGeom>
              <a:solidFill>
                <a:srgbClr val="F5778F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18" name="Free-form: Shape 17">
                <a:extLst>
                  <a:ext uri="{FF2B5EF4-FFF2-40B4-BE49-F238E27FC236}">
                    <a16:creationId xmlns:a16="http://schemas.microsoft.com/office/drawing/2014/main" id="{5F347D7B-F070-2785-7CAC-7A35CC3ABCD8}"/>
                  </a:ext>
                </a:extLst>
              </p:cNvPr>
              <p:cNvSpPr/>
              <p:nvPr/>
            </p:nvSpPr>
            <p:spPr>
              <a:xfrm flipV="1">
                <a:off x="6166350" y="2085883"/>
                <a:ext cx="120579" cy="98229"/>
              </a:xfrm>
              <a:custGeom>
                <a:avLst/>
                <a:gdLst>
                  <a:gd name="connsiteX0" fmla="*/ 28110 w 48984"/>
                  <a:gd name="connsiteY0" fmla="*/ -1680 h 38823"/>
                  <a:gd name="connsiteX1" fmla="*/ 11854 w 48984"/>
                  <a:gd name="connsiteY1" fmla="*/ -1680 h 38823"/>
                  <a:gd name="connsiteX2" fmla="*/ -4516 w 48984"/>
                  <a:gd name="connsiteY2" fmla="*/ 14691 h 38823"/>
                  <a:gd name="connsiteX3" fmla="*/ -4516 w 48984"/>
                  <a:gd name="connsiteY3" fmla="*/ 37144 h 38823"/>
                  <a:gd name="connsiteX4" fmla="*/ 44468 w 48984"/>
                  <a:gd name="connsiteY4" fmla="*/ 37144 h 38823"/>
                  <a:gd name="connsiteX5" fmla="*/ 44468 w 48984"/>
                  <a:gd name="connsiteY5" fmla="*/ 14691 h 38823"/>
                  <a:gd name="connsiteX6" fmla="*/ 28110 w 48984"/>
                  <a:gd name="connsiteY6" fmla="*/ -1680 h 388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8984" h="38823">
                    <a:moveTo>
                      <a:pt x="28110" y="-1680"/>
                    </a:moveTo>
                    <a:lnTo>
                      <a:pt x="11854" y="-1680"/>
                    </a:lnTo>
                    <a:cubicBezTo>
                      <a:pt x="2812" y="-1680"/>
                      <a:pt x="-4516" y="5648"/>
                      <a:pt x="-4516" y="14691"/>
                    </a:cubicBezTo>
                    <a:lnTo>
                      <a:pt x="-4516" y="37144"/>
                    </a:lnTo>
                    <a:lnTo>
                      <a:pt x="44468" y="37144"/>
                    </a:lnTo>
                    <a:lnTo>
                      <a:pt x="44468" y="14691"/>
                    </a:lnTo>
                    <a:cubicBezTo>
                      <a:pt x="44468" y="5648"/>
                      <a:pt x="37140" y="-1680"/>
                      <a:pt x="28110" y="-1680"/>
                    </a:cubicBezTo>
                  </a:path>
                </a:pathLst>
              </a:custGeom>
              <a:solidFill>
                <a:srgbClr val="FFFFFF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19" name="Free-form: Shape 18">
                <a:extLst>
                  <a:ext uri="{FF2B5EF4-FFF2-40B4-BE49-F238E27FC236}">
                    <a16:creationId xmlns:a16="http://schemas.microsoft.com/office/drawing/2014/main" id="{9FD13D52-8D60-3211-E547-1D32252C3FCA}"/>
                  </a:ext>
                </a:extLst>
              </p:cNvPr>
              <p:cNvSpPr/>
              <p:nvPr/>
            </p:nvSpPr>
            <p:spPr>
              <a:xfrm flipV="1">
                <a:off x="6212463" y="1656199"/>
                <a:ext cx="27260" cy="92799"/>
              </a:xfrm>
              <a:custGeom>
                <a:avLst/>
                <a:gdLst>
                  <a:gd name="connsiteX0" fmla="*/ 6559 w 11074"/>
                  <a:gd name="connsiteY0" fmla="*/ 3705 h 36677"/>
                  <a:gd name="connsiteX1" fmla="*/ 6559 w 11074"/>
                  <a:gd name="connsiteY1" fmla="*/ 29308 h 36677"/>
                  <a:gd name="connsiteX2" fmla="*/ 1022 w 11074"/>
                  <a:gd name="connsiteY2" fmla="*/ 34845 h 36677"/>
                  <a:gd name="connsiteX3" fmla="*/ -4516 w 11074"/>
                  <a:gd name="connsiteY3" fmla="*/ 29308 h 36677"/>
                  <a:gd name="connsiteX4" fmla="*/ -4516 w 11074"/>
                  <a:gd name="connsiteY4" fmla="*/ 3705 h 36677"/>
                  <a:gd name="connsiteX5" fmla="*/ 1022 w 11074"/>
                  <a:gd name="connsiteY5" fmla="*/ -1832 h 36677"/>
                  <a:gd name="connsiteX6" fmla="*/ 6559 w 11074"/>
                  <a:gd name="connsiteY6" fmla="*/ 3705 h 36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074" h="36677">
                    <a:moveTo>
                      <a:pt x="6559" y="3705"/>
                    </a:moveTo>
                    <a:lnTo>
                      <a:pt x="6559" y="29308"/>
                    </a:lnTo>
                    <a:cubicBezTo>
                      <a:pt x="6559" y="32369"/>
                      <a:pt x="4082" y="34845"/>
                      <a:pt x="1022" y="34845"/>
                    </a:cubicBezTo>
                    <a:cubicBezTo>
                      <a:pt x="-2039" y="34845"/>
                      <a:pt x="-4516" y="32369"/>
                      <a:pt x="-4516" y="29308"/>
                    </a:cubicBezTo>
                    <a:lnTo>
                      <a:pt x="-4516" y="3705"/>
                    </a:lnTo>
                    <a:cubicBezTo>
                      <a:pt x="-4516" y="644"/>
                      <a:pt x="-2039" y="-1832"/>
                      <a:pt x="1022" y="-1832"/>
                    </a:cubicBezTo>
                    <a:cubicBezTo>
                      <a:pt x="4082" y="-1832"/>
                      <a:pt x="6559" y="644"/>
                      <a:pt x="6559" y="3705"/>
                    </a:cubicBezTo>
                  </a:path>
                </a:pathLst>
              </a:custGeom>
              <a:solidFill>
                <a:srgbClr val="FBBF32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20" name="Free-form: Shape 19">
                <a:extLst>
                  <a:ext uri="{FF2B5EF4-FFF2-40B4-BE49-F238E27FC236}">
                    <a16:creationId xmlns:a16="http://schemas.microsoft.com/office/drawing/2014/main" id="{1866CF12-9335-0417-32EF-85F0ED13F69B}"/>
                  </a:ext>
                </a:extLst>
              </p:cNvPr>
              <p:cNvSpPr/>
              <p:nvPr/>
            </p:nvSpPr>
            <p:spPr>
              <a:xfrm flipV="1">
                <a:off x="6008719" y="1743427"/>
                <a:ext cx="71822" cy="73808"/>
              </a:xfrm>
              <a:custGeom>
                <a:avLst/>
                <a:gdLst>
                  <a:gd name="connsiteX0" fmla="*/ 23083 w 29177"/>
                  <a:gd name="connsiteY0" fmla="*/ 7638 h 29171"/>
                  <a:gd name="connsiteX1" fmla="*/ 4986 w 29177"/>
                  <a:gd name="connsiteY1" fmla="*/ 25748 h 29171"/>
                  <a:gd name="connsiteX2" fmla="*/ -2837 w 29177"/>
                  <a:gd name="connsiteY2" fmla="*/ 25748 h 29171"/>
                  <a:gd name="connsiteX3" fmla="*/ -2837 w 29177"/>
                  <a:gd name="connsiteY3" fmla="*/ 17912 h 29171"/>
                  <a:gd name="connsiteX4" fmla="*/ 15261 w 29177"/>
                  <a:gd name="connsiteY4" fmla="*/ -185 h 29171"/>
                  <a:gd name="connsiteX5" fmla="*/ 23083 w 29177"/>
                  <a:gd name="connsiteY5" fmla="*/ -185 h 29171"/>
                  <a:gd name="connsiteX6" fmla="*/ 23083 w 29177"/>
                  <a:gd name="connsiteY6" fmla="*/ 7638 h 29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177" h="29171">
                    <a:moveTo>
                      <a:pt x="23083" y="7638"/>
                    </a:moveTo>
                    <a:lnTo>
                      <a:pt x="4986" y="25748"/>
                    </a:lnTo>
                    <a:cubicBezTo>
                      <a:pt x="2827" y="27907"/>
                      <a:pt x="-678" y="27907"/>
                      <a:pt x="-2837" y="25748"/>
                    </a:cubicBezTo>
                    <a:cubicBezTo>
                      <a:pt x="-5009" y="23576"/>
                      <a:pt x="-5009" y="20071"/>
                      <a:pt x="-2837" y="17912"/>
                    </a:cubicBezTo>
                    <a:lnTo>
                      <a:pt x="15261" y="-185"/>
                    </a:lnTo>
                    <a:cubicBezTo>
                      <a:pt x="17419" y="-2344"/>
                      <a:pt x="20925" y="-2344"/>
                      <a:pt x="23083" y="-185"/>
                    </a:cubicBezTo>
                    <a:cubicBezTo>
                      <a:pt x="25255" y="1974"/>
                      <a:pt x="25255" y="5479"/>
                      <a:pt x="23083" y="7638"/>
                    </a:cubicBezTo>
                  </a:path>
                </a:pathLst>
              </a:custGeom>
              <a:solidFill>
                <a:srgbClr val="FBBF32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21" name="Free-form: Shape 20">
                <a:extLst>
                  <a:ext uri="{FF2B5EF4-FFF2-40B4-BE49-F238E27FC236}">
                    <a16:creationId xmlns:a16="http://schemas.microsoft.com/office/drawing/2014/main" id="{7689C08E-7E34-06B8-DBAE-9824D41B6F42}"/>
                  </a:ext>
                </a:extLst>
              </p:cNvPr>
              <p:cNvSpPr/>
              <p:nvPr/>
            </p:nvSpPr>
            <p:spPr>
              <a:xfrm flipV="1">
                <a:off x="5924663" y="1953176"/>
                <a:ext cx="90284" cy="28019"/>
              </a:xfrm>
              <a:custGeom>
                <a:avLst/>
                <a:gdLst>
                  <a:gd name="connsiteX0" fmla="*/ 26695 w 36677"/>
                  <a:gd name="connsiteY0" fmla="*/ 9336 h 11074"/>
                  <a:gd name="connsiteX1" fmla="*/ 1093 w 36677"/>
                  <a:gd name="connsiteY1" fmla="*/ 9336 h 11074"/>
                  <a:gd name="connsiteX2" fmla="*/ -4445 w 36677"/>
                  <a:gd name="connsiteY2" fmla="*/ 3799 h 11074"/>
                  <a:gd name="connsiteX3" fmla="*/ 1093 w 36677"/>
                  <a:gd name="connsiteY3" fmla="*/ -1739 h 11074"/>
                  <a:gd name="connsiteX4" fmla="*/ 26695 w 36677"/>
                  <a:gd name="connsiteY4" fmla="*/ -1739 h 11074"/>
                  <a:gd name="connsiteX5" fmla="*/ 32233 w 36677"/>
                  <a:gd name="connsiteY5" fmla="*/ 3799 h 11074"/>
                  <a:gd name="connsiteX6" fmla="*/ 26695 w 36677"/>
                  <a:gd name="connsiteY6" fmla="*/ 9336 h 11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677" h="11074">
                    <a:moveTo>
                      <a:pt x="26695" y="9336"/>
                    </a:moveTo>
                    <a:lnTo>
                      <a:pt x="1093" y="9336"/>
                    </a:lnTo>
                    <a:cubicBezTo>
                      <a:pt x="-1968" y="9336"/>
                      <a:pt x="-4445" y="6847"/>
                      <a:pt x="-4445" y="3799"/>
                    </a:cubicBezTo>
                    <a:cubicBezTo>
                      <a:pt x="-4445" y="738"/>
                      <a:pt x="-1968" y="-1739"/>
                      <a:pt x="1093" y="-1739"/>
                    </a:cubicBezTo>
                    <a:lnTo>
                      <a:pt x="26695" y="-1739"/>
                    </a:lnTo>
                    <a:cubicBezTo>
                      <a:pt x="29744" y="-1739"/>
                      <a:pt x="32233" y="738"/>
                      <a:pt x="32233" y="3799"/>
                    </a:cubicBezTo>
                    <a:cubicBezTo>
                      <a:pt x="32233" y="6847"/>
                      <a:pt x="29744" y="9336"/>
                      <a:pt x="26695" y="9336"/>
                    </a:cubicBezTo>
                  </a:path>
                </a:pathLst>
              </a:custGeom>
              <a:solidFill>
                <a:srgbClr val="FBBF32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22" name="Free-form: Shape 21">
                <a:extLst>
                  <a:ext uri="{FF2B5EF4-FFF2-40B4-BE49-F238E27FC236}">
                    <a16:creationId xmlns:a16="http://schemas.microsoft.com/office/drawing/2014/main" id="{6EB3282E-C9F5-E190-4C74-6358E8A4831A}"/>
                  </a:ext>
                </a:extLst>
              </p:cNvPr>
              <p:cNvSpPr/>
              <p:nvPr/>
            </p:nvSpPr>
            <p:spPr>
              <a:xfrm flipV="1">
                <a:off x="6009524" y="2116812"/>
                <a:ext cx="71807" cy="73808"/>
              </a:xfrm>
              <a:custGeom>
                <a:avLst/>
                <a:gdLst>
                  <a:gd name="connsiteX0" fmla="*/ 15251 w 29171"/>
                  <a:gd name="connsiteY0" fmla="*/ 25880 h 29171"/>
                  <a:gd name="connsiteX1" fmla="*/ -2846 w 29171"/>
                  <a:gd name="connsiteY1" fmla="*/ 7782 h 29171"/>
                  <a:gd name="connsiteX2" fmla="*/ -2846 w 29171"/>
                  <a:gd name="connsiteY2" fmla="*/ -53 h 29171"/>
                  <a:gd name="connsiteX3" fmla="*/ 4976 w 29171"/>
                  <a:gd name="connsiteY3" fmla="*/ -53 h 29171"/>
                  <a:gd name="connsiteX4" fmla="*/ 23087 w 29171"/>
                  <a:gd name="connsiteY4" fmla="*/ 18057 h 29171"/>
                  <a:gd name="connsiteX5" fmla="*/ 23087 w 29171"/>
                  <a:gd name="connsiteY5" fmla="*/ 25880 h 29171"/>
                  <a:gd name="connsiteX6" fmla="*/ 15251 w 29171"/>
                  <a:gd name="connsiteY6" fmla="*/ 25880 h 29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171" h="29171">
                    <a:moveTo>
                      <a:pt x="15251" y="25880"/>
                    </a:moveTo>
                    <a:lnTo>
                      <a:pt x="-2846" y="7782"/>
                    </a:lnTo>
                    <a:cubicBezTo>
                      <a:pt x="-5006" y="5611"/>
                      <a:pt x="-5006" y="2105"/>
                      <a:pt x="-2846" y="-53"/>
                    </a:cubicBezTo>
                    <a:cubicBezTo>
                      <a:pt x="-688" y="-2213"/>
                      <a:pt x="2818" y="-2213"/>
                      <a:pt x="4976" y="-53"/>
                    </a:cubicBezTo>
                    <a:lnTo>
                      <a:pt x="23087" y="18057"/>
                    </a:lnTo>
                    <a:cubicBezTo>
                      <a:pt x="25245" y="20216"/>
                      <a:pt x="25245" y="23721"/>
                      <a:pt x="23087" y="25880"/>
                    </a:cubicBezTo>
                    <a:cubicBezTo>
                      <a:pt x="20928" y="28039"/>
                      <a:pt x="17423" y="28039"/>
                      <a:pt x="15251" y="25880"/>
                    </a:cubicBezTo>
                  </a:path>
                </a:pathLst>
              </a:custGeom>
              <a:solidFill>
                <a:srgbClr val="FBBF32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23" name="Free-form: Shape 22">
                <a:extLst>
                  <a:ext uri="{FF2B5EF4-FFF2-40B4-BE49-F238E27FC236}">
                    <a16:creationId xmlns:a16="http://schemas.microsoft.com/office/drawing/2014/main" id="{E1897C68-EF89-85EA-359A-CD627223DD1D}"/>
                  </a:ext>
                </a:extLst>
              </p:cNvPr>
              <p:cNvSpPr/>
              <p:nvPr/>
            </p:nvSpPr>
            <p:spPr>
              <a:xfrm flipV="1">
                <a:off x="6372760" y="2115977"/>
                <a:ext cx="71807" cy="73833"/>
              </a:xfrm>
              <a:custGeom>
                <a:avLst/>
                <a:gdLst>
                  <a:gd name="connsiteX0" fmla="*/ -2947 w 29171"/>
                  <a:gd name="connsiteY0" fmla="*/ 18053 h 29181"/>
                  <a:gd name="connsiteX1" fmla="*/ 15163 w 29171"/>
                  <a:gd name="connsiteY1" fmla="*/ -44 h 29181"/>
                  <a:gd name="connsiteX2" fmla="*/ 22986 w 29171"/>
                  <a:gd name="connsiteY2" fmla="*/ -44 h 29181"/>
                  <a:gd name="connsiteX3" fmla="*/ 22986 w 29171"/>
                  <a:gd name="connsiteY3" fmla="*/ 7779 h 29181"/>
                  <a:gd name="connsiteX4" fmla="*/ 4889 w 29171"/>
                  <a:gd name="connsiteY4" fmla="*/ 25889 h 29181"/>
                  <a:gd name="connsiteX5" fmla="*/ -2947 w 29171"/>
                  <a:gd name="connsiteY5" fmla="*/ 25889 h 29181"/>
                  <a:gd name="connsiteX6" fmla="*/ -2947 w 29171"/>
                  <a:gd name="connsiteY6" fmla="*/ 18053 h 29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171" h="29181">
                    <a:moveTo>
                      <a:pt x="-2947" y="18053"/>
                    </a:moveTo>
                    <a:lnTo>
                      <a:pt x="15163" y="-44"/>
                    </a:lnTo>
                    <a:cubicBezTo>
                      <a:pt x="17322" y="-2216"/>
                      <a:pt x="20827" y="-2216"/>
                      <a:pt x="22986" y="-44"/>
                    </a:cubicBezTo>
                    <a:cubicBezTo>
                      <a:pt x="25145" y="2115"/>
                      <a:pt x="25145" y="5620"/>
                      <a:pt x="22986" y="7779"/>
                    </a:cubicBezTo>
                    <a:lnTo>
                      <a:pt x="4889" y="25889"/>
                    </a:lnTo>
                    <a:cubicBezTo>
                      <a:pt x="2717" y="28048"/>
                      <a:pt x="-775" y="28048"/>
                      <a:pt x="-2947" y="25889"/>
                    </a:cubicBezTo>
                    <a:cubicBezTo>
                      <a:pt x="-5106" y="23717"/>
                      <a:pt x="-5106" y="20212"/>
                      <a:pt x="-2947" y="18053"/>
                    </a:cubicBezTo>
                  </a:path>
                </a:pathLst>
              </a:custGeom>
              <a:solidFill>
                <a:srgbClr val="FBBF32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24" name="Free-form: Shape 23">
                <a:extLst>
                  <a:ext uri="{FF2B5EF4-FFF2-40B4-BE49-F238E27FC236}">
                    <a16:creationId xmlns:a16="http://schemas.microsoft.com/office/drawing/2014/main" id="{679807E6-D9C3-CB10-4438-3B96C1BD8A68}"/>
                  </a:ext>
                </a:extLst>
              </p:cNvPr>
              <p:cNvSpPr/>
              <p:nvPr/>
            </p:nvSpPr>
            <p:spPr>
              <a:xfrm flipV="1">
                <a:off x="6438364" y="1952050"/>
                <a:ext cx="90284" cy="27986"/>
              </a:xfrm>
              <a:custGeom>
                <a:avLst/>
                <a:gdLst>
                  <a:gd name="connsiteX0" fmla="*/ 950 w 36677"/>
                  <a:gd name="connsiteY0" fmla="*/ -1739 h 11061"/>
                  <a:gd name="connsiteX1" fmla="*/ 26553 w 36677"/>
                  <a:gd name="connsiteY1" fmla="*/ -1739 h 11061"/>
                  <a:gd name="connsiteX2" fmla="*/ 32090 w 36677"/>
                  <a:gd name="connsiteY2" fmla="*/ 3798 h 11061"/>
                  <a:gd name="connsiteX3" fmla="*/ 26553 w 36677"/>
                  <a:gd name="connsiteY3" fmla="*/ 9323 h 11061"/>
                  <a:gd name="connsiteX4" fmla="*/ 950 w 36677"/>
                  <a:gd name="connsiteY4" fmla="*/ 9323 h 11061"/>
                  <a:gd name="connsiteX5" fmla="*/ -4587 w 36677"/>
                  <a:gd name="connsiteY5" fmla="*/ 3798 h 11061"/>
                  <a:gd name="connsiteX6" fmla="*/ 950 w 36677"/>
                  <a:gd name="connsiteY6" fmla="*/ -1739 h 110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6677" h="11061">
                    <a:moveTo>
                      <a:pt x="950" y="-1739"/>
                    </a:moveTo>
                    <a:lnTo>
                      <a:pt x="26553" y="-1739"/>
                    </a:lnTo>
                    <a:cubicBezTo>
                      <a:pt x="29613" y="-1739"/>
                      <a:pt x="32090" y="737"/>
                      <a:pt x="32090" y="3798"/>
                    </a:cubicBezTo>
                    <a:cubicBezTo>
                      <a:pt x="32090" y="6846"/>
                      <a:pt x="29613" y="9323"/>
                      <a:pt x="26553" y="9323"/>
                    </a:cubicBezTo>
                    <a:lnTo>
                      <a:pt x="950" y="9323"/>
                    </a:lnTo>
                    <a:cubicBezTo>
                      <a:pt x="-2111" y="9323"/>
                      <a:pt x="-4587" y="6846"/>
                      <a:pt x="-4587" y="3798"/>
                    </a:cubicBezTo>
                    <a:cubicBezTo>
                      <a:pt x="-4587" y="737"/>
                      <a:pt x="-2111" y="-1739"/>
                      <a:pt x="950" y="-1739"/>
                    </a:cubicBezTo>
                  </a:path>
                </a:pathLst>
              </a:custGeom>
              <a:solidFill>
                <a:srgbClr val="FBBF32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  <p:sp>
            <p:nvSpPr>
              <p:cNvPr id="25" name="Free-form: Shape 24">
                <a:extLst>
                  <a:ext uri="{FF2B5EF4-FFF2-40B4-BE49-F238E27FC236}">
                    <a16:creationId xmlns:a16="http://schemas.microsoft.com/office/drawing/2014/main" id="{7631F31F-FA90-FA25-28DF-7EE0AED56AD7}"/>
                  </a:ext>
                </a:extLst>
              </p:cNvPr>
              <p:cNvSpPr/>
              <p:nvPr/>
            </p:nvSpPr>
            <p:spPr>
              <a:xfrm flipV="1">
                <a:off x="6371977" y="1742622"/>
                <a:ext cx="71807" cy="73808"/>
              </a:xfrm>
              <a:custGeom>
                <a:avLst/>
                <a:gdLst>
                  <a:gd name="connsiteX0" fmla="*/ 4876 w 29171"/>
                  <a:gd name="connsiteY0" fmla="*/ -186 h 29171"/>
                  <a:gd name="connsiteX1" fmla="*/ 22986 w 29171"/>
                  <a:gd name="connsiteY1" fmla="*/ 17924 h 29171"/>
                  <a:gd name="connsiteX2" fmla="*/ 22986 w 29171"/>
                  <a:gd name="connsiteY2" fmla="*/ 25748 h 29171"/>
                  <a:gd name="connsiteX3" fmla="*/ 15151 w 29171"/>
                  <a:gd name="connsiteY3" fmla="*/ 25748 h 29171"/>
                  <a:gd name="connsiteX4" fmla="*/ -2947 w 29171"/>
                  <a:gd name="connsiteY4" fmla="*/ 7637 h 29171"/>
                  <a:gd name="connsiteX5" fmla="*/ -2947 w 29171"/>
                  <a:gd name="connsiteY5" fmla="*/ -186 h 29171"/>
                  <a:gd name="connsiteX6" fmla="*/ 4876 w 29171"/>
                  <a:gd name="connsiteY6" fmla="*/ -186 h 29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171" h="29171">
                    <a:moveTo>
                      <a:pt x="4876" y="-186"/>
                    </a:moveTo>
                    <a:lnTo>
                      <a:pt x="22986" y="17924"/>
                    </a:lnTo>
                    <a:cubicBezTo>
                      <a:pt x="25145" y="20083"/>
                      <a:pt x="25145" y="23589"/>
                      <a:pt x="22986" y="25748"/>
                    </a:cubicBezTo>
                    <a:cubicBezTo>
                      <a:pt x="20827" y="27906"/>
                      <a:pt x="17322" y="27906"/>
                      <a:pt x="15151" y="25748"/>
                    </a:cubicBezTo>
                    <a:lnTo>
                      <a:pt x="-2947" y="7637"/>
                    </a:lnTo>
                    <a:cubicBezTo>
                      <a:pt x="-5106" y="5478"/>
                      <a:pt x="-5106" y="1973"/>
                      <a:pt x="-2947" y="-186"/>
                    </a:cubicBezTo>
                    <a:cubicBezTo>
                      <a:pt x="-788" y="-2345"/>
                      <a:pt x="2717" y="-2345"/>
                      <a:pt x="4876" y="-186"/>
                    </a:cubicBezTo>
                  </a:path>
                </a:pathLst>
              </a:custGeom>
              <a:solidFill>
                <a:srgbClr val="FBBF32"/>
              </a:solidFill>
              <a:ln w="127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sz="2400" noProof="0" dirty="0">
                  <a:latin typeface="Yrsa" panose="02020503060400000000" pitchFamily="18" charset="0"/>
                </a:endParaRPr>
              </a:p>
            </p:txBody>
          </p:sp>
        </p:grp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864BB287-D0F1-F6AC-56BA-2E4F617204B0}"/>
              </a:ext>
            </a:extLst>
          </p:cNvPr>
          <p:cNvSpPr txBox="1"/>
          <p:nvPr userDrawn="1"/>
        </p:nvSpPr>
        <p:spPr>
          <a:xfrm>
            <a:off x="336550" y="468312"/>
            <a:ext cx="1724818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400" b="1" noProof="0" dirty="0">
                <a:latin typeface="Yrsa" panose="02020503060400000000" pitchFamily="18" charset="0"/>
                <a:ea typeface="Tahoma" panose="020B0604030504040204" pitchFamily="34" charset="0"/>
                <a:cs typeface="Aharoni" panose="02010803020104030203" pitchFamily="2" charset="-79"/>
              </a:rPr>
              <a:t>Learning objectives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06B7AF2-0A46-5620-E1B4-933C8F653E15}"/>
              </a:ext>
            </a:extLst>
          </p:cNvPr>
          <p:cNvSpPr txBox="1"/>
          <p:nvPr userDrawn="1"/>
        </p:nvSpPr>
        <p:spPr>
          <a:xfrm>
            <a:off x="864332" y="1399340"/>
            <a:ext cx="60691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kern="100" noProof="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By the end of this lesson, you will:</a:t>
            </a:r>
            <a:endParaRPr lang="en-GB" sz="2400" b="1" noProof="0" dirty="0">
              <a:latin typeface="Yrsa" panose="02020503060400000000" pitchFamily="18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64BB7C4-4C05-5EDA-A04E-B8CE5499DDED}"/>
              </a:ext>
            </a:extLst>
          </p:cNvPr>
          <p:cNvSpPr txBox="1"/>
          <p:nvPr userDrawn="1"/>
        </p:nvSpPr>
        <p:spPr>
          <a:xfrm>
            <a:off x="6975871" y="9304801"/>
            <a:ext cx="111267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GB" sz="1800" b="0" i="0" dirty="0">
                <a:effectLst/>
                <a:latin typeface="+mj-lt"/>
              </a:rPr>
              <a:t>Part of the content for this resource was created by an AI, but has been edited, reviewed, and approved by the teacher.</a:t>
            </a:r>
          </a:p>
        </p:txBody>
      </p:sp>
      <p:sp>
        <p:nvSpPr>
          <p:cNvPr id="51" name="Text Placeholder 50">
            <a:extLst>
              <a:ext uri="{FF2B5EF4-FFF2-40B4-BE49-F238E27FC236}">
                <a16:creationId xmlns:a16="http://schemas.microsoft.com/office/drawing/2014/main" id="{FF44AD1B-5007-7437-4989-FA82614E9C2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0"/>
          </p:nvPr>
        </p:nvSpPr>
        <p:spPr>
          <a:xfrm>
            <a:off x="7793936" y="2837336"/>
            <a:ext cx="9792000" cy="385461"/>
          </a:xfrm>
          <a:prstGeom prst="rect">
            <a:avLst/>
          </a:prstGeom>
          <a:solidFill>
            <a:srgbClr val="F9F9F9"/>
          </a:solidFill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400" b="1"/>
            </a:lvl1pPr>
          </a:lstStyle>
          <a:p>
            <a:pPr lvl="0"/>
            <a:endParaRPr lang="en-GB" dirty="0"/>
          </a:p>
        </p:txBody>
      </p:sp>
      <p:sp>
        <p:nvSpPr>
          <p:cNvPr id="52" name="Text Placeholder 50">
            <a:extLst>
              <a:ext uri="{FF2B5EF4-FFF2-40B4-BE49-F238E27FC236}">
                <a16:creationId xmlns:a16="http://schemas.microsoft.com/office/drawing/2014/main" id="{183A63D7-72E8-4939-3684-D9F6DC7D50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1"/>
          </p:nvPr>
        </p:nvSpPr>
        <p:spPr>
          <a:xfrm>
            <a:off x="7793936" y="4863993"/>
            <a:ext cx="9792000" cy="385461"/>
          </a:xfrm>
          <a:prstGeom prst="rect">
            <a:avLst/>
          </a:prstGeom>
          <a:solidFill>
            <a:srgbClr val="F9F9F9"/>
          </a:solidFill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400" b="1"/>
            </a:lvl1pPr>
          </a:lstStyle>
          <a:p>
            <a:pPr lvl="0"/>
            <a:endParaRPr lang="en-GB" dirty="0"/>
          </a:p>
        </p:txBody>
      </p:sp>
      <p:sp>
        <p:nvSpPr>
          <p:cNvPr id="53" name="Text Placeholder 50">
            <a:extLst>
              <a:ext uri="{FF2B5EF4-FFF2-40B4-BE49-F238E27FC236}">
                <a16:creationId xmlns:a16="http://schemas.microsoft.com/office/drawing/2014/main" id="{A7B59ECC-587B-DEF0-B98B-B903C4FB192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/>
          </p:nvPr>
        </p:nvSpPr>
        <p:spPr>
          <a:xfrm>
            <a:off x="7793936" y="6890650"/>
            <a:ext cx="9792000" cy="385461"/>
          </a:xfrm>
          <a:prstGeom prst="rect">
            <a:avLst/>
          </a:prstGeom>
          <a:solidFill>
            <a:srgbClr val="F9F9F9"/>
          </a:solidFill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400" b="1"/>
            </a:lvl1pPr>
          </a:lstStyle>
          <a:p>
            <a:pPr lvl="0"/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163415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d-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ow: Pentagon 9">
            <a:extLst>
              <a:ext uri="{FF2B5EF4-FFF2-40B4-BE49-F238E27FC236}">
                <a16:creationId xmlns:a16="http://schemas.microsoft.com/office/drawing/2014/main" id="{9102CCC4-D74C-7D3C-A496-E1BAD8FFEFE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430847"/>
            <a:ext cx="2559844" cy="736987"/>
          </a:xfrm>
          <a:prstGeom prst="homePlate">
            <a:avLst/>
          </a:prstGeom>
          <a:solidFill>
            <a:srgbClr val="3898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noProof="0" dirty="0">
                <a:solidFill>
                  <a:schemeClr val="tx1"/>
                </a:solidFill>
                <a:latin typeface="Yrsa" panose="02020503060400000000" pitchFamily="18" charset="0"/>
                <a:ea typeface="Tahoma" panose="020B0604030504040204" pitchFamily="34" charset="0"/>
                <a:cs typeface="Tahoma" panose="020B0604030504040204" pitchFamily="34" charset="0"/>
              </a:rPr>
              <a:t>Pre-Class Work</a:t>
            </a:r>
          </a:p>
        </p:txBody>
      </p:sp>
      <p:sp>
        <p:nvSpPr>
          <p:cNvPr id="30" name="Text Placeholder 50">
            <a:extLst>
              <a:ext uri="{FF2B5EF4-FFF2-40B4-BE49-F238E27FC236}">
                <a16:creationId xmlns:a16="http://schemas.microsoft.com/office/drawing/2014/main" id="{A201E320-5863-B5B9-9C11-37CF592BDE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83244" y="1281748"/>
            <a:ext cx="8388000" cy="481964"/>
          </a:xfrm>
          <a:prstGeom prst="rect">
            <a:avLst/>
          </a:prstGeom>
          <a:solidFill>
            <a:srgbClr val="F9F9F9"/>
          </a:solidFill>
        </p:spPr>
        <p:txBody>
          <a:bodyPr anchor="t"/>
          <a:lstStyle>
            <a:lvl1pPr marL="540000" indent="0">
              <a:lnSpc>
                <a:spcPct val="100000"/>
              </a:lnSpc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GB" dirty="0"/>
              <a:t>1.</a:t>
            </a:r>
          </a:p>
        </p:txBody>
      </p:sp>
      <p:sp>
        <p:nvSpPr>
          <p:cNvPr id="22" name="Text Placeholder 50">
            <a:extLst>
              <a:ext uri="{FF2B5EF4-FFF2-40B4-BE49-F238E27FC236}">
                <a16:creationId xmlns:a16="http://schemas.microsoft.com/office/drawing/2014/main" id="{DC1FBA05-694D-5250-5EC1-4F7F591126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838" y="1281748"/>
            <a:ext cx="8388000" cy="481964"/>
          </a:xfrm>
          <a:prstGeom prst="rect">
            <a:avLst/>
          </a:prstGeom>
          <a:solidFill>
            <a:srgbClr val="F9F9F9"/>
          </a:solidFill>
        </p:spPr>
        <p:txBody>
          <a:bodyPr anchor="t"/>
          <a:lstStyle>
            <a:lvl1pPr marL="540000" indent="0">
              <a:lnSpc>
                <a:spcPct val="100000"/>
              </a:lnSpc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2" name="Text Placeholder 50">
            <a:extLst>
              <a:ext uri="{FF2B5EF4-FFF2-40B4-BE49-F238E27FC236}">
                <a16:creationId xmlns:a16="http://schemas.microsoft.com/office/drawing/2014/main" id="{B41544B7-87D7-9C23-12C7-B6308FBD83B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83244" y="5345112"/>
            <a:ext cx="8388000" cy="481964"/>
          </a:xfrm>
          <a:prstGeom prst="rect">
            <a:avLst/>
          </a:prstGeom>
          <a:solidFill>
            <a:srgbClr val="F9F9F9"/>
          </a:solidFill>
        </p:spPr>
        <p:txBody>
          <a:bodyPr anchor="t"/>
          <a:lstStyle>
            <a:lvl1pPr marL="540000" indent="0">
              <a:lnSpc>
                <a:spcPct val="100000"/>
              </a:lnSpc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GB" dirty="0"/>
              <a:t>1.</a:t>
            </a:r>
          </a:p>
        </p:txBody>
      </p:sp>
      <p:sp>
        <p:nvSpPr>
          <p:cNvPr id="3" name="Text Placeholder 50">
            <a:extLst>
              <a:ext uri="{FF2B5EF4-FFF2-40B4-BE49-F238E27FC236}">
                <a16:creationId xmlns:a16="http://schemas.microsoft.com/office/drawing/2014/main" id="{5D172AB0-5962-40BE-55C8-48D8270B0FF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0838" y="5345112"/>
            <a:ext cx="8388000" cy="481964"/>
          </a:xfrm>
          <a:prstGeom prst="rect">
            <a:avLst/>
          </a:prstGeom>
          <a:solidFill>
            <a:srgbClr val="F9F9F9"/>
          </a:solidFill>
        </p:spPr>
        <p:txBody>
          <a:bodyPr anchor="t"/>
          <a:lstStyle>
            <a:lvl1pPr marL="540000" indent="0">
              <a:lnSpc>
                <a:spcPct val="100000"/>
              </a:lnSpc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6" name="Text Placeholder 50">
            <a:extLst>
              <a:ext uri="{FF2B5EF4-FFF2-40B4-BE49-F238E27FC236}">
                <a16:creationId xmlns:a16="http://schemas.microsoft.com/office/drawing/2014/main" id="{17391BAE-77C5-F897-668B-EADD5D74566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838" y="468313"/>
            <a:ext cx="17220406" cy="736986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sz="4400" b="1"/>
            </a:lvl1pPr>
          </a:lstStyle>
          <a:p>
            <a:pPr lvl="0"/>
            <a:r>
              <a:rPr lang="en-GB" dirty="0"/>
              <a:t>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62299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ow: Pentagon 9">
            <a:extLst>
              <a:ext uri="{FF2B5EF4-FFF2-40B4-BE49-F238E27FC236}">
                <a16:creationId xmlns:a16="http://schemas.microsoft.com/office/drawing/2014/main" id="{5DCCEDEA-F7F4-FA1A-40A3-F480D4386D51}"/>
              </a:ext>
            </a:extLst>
          </p:cNvPr>
          <p:cNvSpPr/>
          <p:nvPr userDrawn="1"/>
        </p:nvSpPr>
        <p:spPr>
          <a:xfrm>
            <a:off x="0" y="430847"/>
            <a:ext cx="2559844" cy="736987"/>
          </a:xfrm>
          <a:prstGeom prst="homePlate">
            <a:avLst/>
          </a:prstGeom>
          <a:solidFill>
            <a:srgbClr val="3898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noProof="0" dirty="0">
                <a:solidFill>
                  <a:schemeClr val="tx1"/>
                </a:solidFill>
                <a:latin typeface="Yrsa" panose="02020503060400000000" pitchFamily="18" charset="0"/>
                <a:ea typeface="Tahoma" panose="020B0604030504040204" pitchFamily="34" charset="0"/>
                <a:cs typeface="Tahoma" panose="020B0604030504040204" pitchFamily="34" charset="0"/>
              </a:rPr>
              <a:t>Pre-Class Work</a:t>
            </a:r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02A0D820-9294-98B7-0826-ECA4ADD5323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4545" y="2373312"/>
            <a:ext cx="2438400" cy="432000"/>
          </a:xfrm>
          <a:prstGeom prst="rect">
            <a:avLst/>
          </a:prstGeom>
          <a:solidFill>
            <a:srgbClr val="C8B1EE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word</a:t>
            </a:r>
          </a:p>
        </p:txBody>
      </p:sp>
      <p:sp>
        <p:nvSpPr>
          <p:cNvPr id="51" name="Text Placeholder 47">
            <a:extLst>
              <a:ext uri="{FF2B5EF4-FFF2-40B4-BE49-F238E27FC236}">
                <a16:creationId xmlns:a16="http://schemas.microsoft.com/office/drawing/2014/main" id="{B565A753-A3C1-4D59-FC0B-057B8631967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195345" y="2373312"/>
            <a:ext cx="10376693" cy="432000"/>
          </a:xfrm>
          <a:prstGeom prst="rect">
            <a:avLst/>
          </a:prstGeom>
          <a:noFill/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2400" b="0">
                <a:latin typeface="+mj-lt"/>
              </a:defRPr>
            </a:lvl1pPr>
          </a:lstStyle>
          <a:p>
            <a:pPr lvl="0"/>
            <a:r>
              <a:rPr lang="en-GB" dirty="0"/>
              <a:t>Sentence</a:t>
            </a:r>
          </a:p>
        </p:txBody>
      </p:sp>
      <p:sp>
        <p:nvSpPr>
          <p:cNvPr id="52" name="Text Placeholder 47">
            <a:extLst>
              <a:ext uri="{FF2B5EF4-FFF2-40B4-BE49-F238E27FC236}">
                <a16:creationId xmlns:a16="http://schemas.microsoft.com/office/drawing/2014/main" id="{ABB32216-454C-49BC-541B-4997EAD39E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4545" y="2975227"/>
            <a:ext cx="2438400" cy="432000"/>
          </a:xfrm>
          <a:prstGeom prst="rect">
            <a:avLst/>
          </a:prstGeom>
          <a:solidFill>
            <a:srgbClr val="C8B1EE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word</a:t>
            </a:r>
          </a:p>
        </p:txBody>
      </p:sp>
      <p:sp>
        <p:nvSpPr>
          <p:cNvPr id="53" name="Text Placeholder 47">
            <a:extLst>
              <a:ext uri="{FF2B5EF4-FFF2-40B4-BE49-F238E27FC236}">
                <a16:creationId xmlns:a16="http://schemas.microsoft.com/office/drawing/2014/main" id="{97F1E8D0-31B7-2999-69F7-5642DD3439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94551" y="2948239"/>
            <a:ext cx="10376693" cy="432000"/>
          </a:xfrm>
          <a:prstGeom prst="rect">
            <a:avLst/>
          </a:prstGeom>
          <a:noFill/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2400" b="0">
                <a:latin typeface="+mj-lt"/>
              </a:defRPr>
            </a:lvl1pPr>
          </a:lstStyle>
          <a:p>
            <a:pPr lvl="0"/>
            <a:r>
              <a:rPr lang="en-GB" dirty="0"/>
              <a:t>Sentence</a:t>
            </a:r>
          </a:p>
        </p:txBody>
      </p:sp>
      <p:sp>
        <p:nvSpPr>
          <p:cNvPr id="54" name="Text Placeholder 47">
            <a:extLst>
              <a:ext uri="{FF2B5EF4-FFF2-40B4-BE49-F238E27FC236}">
                <a16:creationId xmlns:a16="http://schemas.microsoft.com/office/drawing/2014/main" id="{11C85C09-02A1-3BC7-EF2F-CECA823F39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94545" y="3577142"/>
            <a:ext cx="2438400" cy="432000"/>
          </a:xfrm>
          <a:prstGeom prst="rect">
            <a:avLst/>
          </a:prstGeom>
          <a:solidFill>
            <a:srgbClr val="C8B1EE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word</a:t>
            </a:r>
          </a:p>
        </p:txBody>
      </p:sp>
      <p:sp>
        <p:nvSpPr>
          <p:cNvPr id="55" name="Text Placeholder 47">
            <a:extLst>
              <a:ext uri="{FF2B5EF4-FFF2-40B4-BE49-F238E27FC236}">
                <a16:creationId xmlns:a16="http://schemas.microsoft.com/office/drawing/2014/main" id="{4172D35D-EBAB-D729-EED4-066838D34D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195345" y="3577142"/>
            <a:ext cx="10376693" cy="432000"/>
          </a:xfrm>
          <a:prstGeom prst="rect">
            <a:avLst/>
          </a:prstGeom>
          <a:noFill/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2400" b="0">
                <a:latin typeface="+mj-lt"/>
              </a:defRPr>
            </a:lvl1pPr>
          </a:lstStyle>
          <a:p>
            <a:pPr lvl="0"/>
            <a:r>
              <a:rPr lang="en-GB" dirty="0"/>
              <a:t>Sentence</a:t>
            </a:r>
          </a:p>
        </p:txBody>
      </p:sp>
      <p:sp>
        <p:nvSpPr>
          <p:cNvPr id="57" name="Text Placeholder 47">
            <a:extLst>
              <a:ext uri="{FF2B5EF4-FFF2-40B4-BE49-F238E27FC236}">
                <a16:creationId xmlns:a16="http://schemas.microsoft.com/office/drawing/2014/main" id="{A4FC3905-95DE-113F-3095-950334D5A03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195345" y="4182208"/>
            <a:ext cx="10376693" cy="432000"/>
          </a:xfrm>
          <a:prstGeom prst="rect">
            <a:avLst/>
          </a:prstGeom>
          <a:noFill/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2400" b="0">
                <a:latin typeface="+mj-lt"/>
              </a:defRPr>
            </a:lvl1pPr>
          </a:lstStyle>
          <a:p>
            <a:pPr lvl="0"/>
            <a:r>
              <a:rPr lang="en-GB" dirty="0"/>
              <a:t>Sentence</a:t>
            </a:r>
          </a:p>
        </p:txBody>
      </p:sp>
      <p:sp>
        <p:nvSpPr>
          <p:cNvPr id="60" name="Text Placeholder 47">
            <a:extLst>
              <a:ext uri="{FF2B5EF4-FFF2-40B4-BE49-F238E27FC236}">
                <a16:creationId xmlns:a16="http://schemas.microsoft.com/office/drawing/2014/main" id="{308557EC-0B25-41C6-99EE-4F55C81938D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4545" y="4194885"/>
            <a:ext cx="2438400" cy="432000"/>
          </a:xfrm>
          <a:prstGeom prst="rect">
            <a:avLst/>
          </a:prstGeom>
          <a:solidFill>
            <a:srgbClr val="C8B1EE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word</a:t>
            </a:r>
          </a:p>
        </p:txBody>
      </p:sp>
      <p:sp>
        <p:nvSpPr>
          <p:cNvPr id="62" name="Text Placeholder 47">
            <a:extLst>
              <a:ext uri="{FF2B5EF4-FFF2-40B4-BE49-F238E27FC236}">
                <a16:creationId xmlns:a16="http://schemas.microsoft.com/office/drawing/2014/main" id="{D445E0A1-0E48-0E8F-49E3-74CA65EA0DA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94545" y="4800994"/>
            <a:ext cx="2438400" cy="432000"/>
          </a:xfrm>
          <a:prstGeom prst="rect">
            <a:avLst/>
          </a:prstGeom>
          <a:solidFill>
            <a:srgbClr val="C8B1EE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word</a:t>
            </a:r>
          </a:p>
        </p:txBody>
      </p:sp>
      <p:sp>
        <p:nvSpPr>
          <p:cNvPr id="63" name="Text Placeholder 47">
            <a:extLst>
              <a:ext uri="{FF2B5EF4-FFF2-40B4-BE49-F238E27FC236}">
                <a16:creationId xmlns:a16="http://schemas.microsoft.com/office/drawing/2014/main" id="{51735BB7-ACAA-D65A-41B4-AAAB27EB4FB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195345" y="4800994"/>
            <a:ext cx="10376693" cy="432000"/>
          </a:xfrm>
          <a:prstGeom prst="rect">
            <a:avLst/>
          </a:prstGeom>
          <a:noFill/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2400" b="0">
                <a:latin typeface="+mj-lt"/>
              </a:defRPr>
            </a:lvl1pPr>
          </a:lstStyle>
          <a:p>
            <a:pPr lvl="0"/>
            <a:r>
              <a:rPr lang="en-GB" dirty="0"/>
              <a:t>Sentence</a:t>
            </a:r>
          </a:p>
        </p:txBody>
      </p:sp>
      <p:sp>
        <p:nvSpPr>
          <p:cNvPr id="64" name="Text Placeholder 47">
            <a:extLst>
              <a:ext uri="{FF2B5EF4-FFF2-40B4-BE49-F238E27FC236}">
                <a16:creationId xmlns:a16="http://schemas.microsoft.com/office/drawing/2014/main" id="{E6E88DEB-7DAB-2B05-967F-63480510CA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94545" y="5402909"/>
            <a:ext cx="2438400" cy="432000"/>
          </a:xfrm>
          <a:prstGeom prst="rect">
            <a:avLst/>
          </a:prstGeom>
          <a:solidFill>
            <a:srgbClr val="C8B1EE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word</a:t>
            </a:r>
          </a:p>
        </p:txBody>
      </p:sp>
      <p:sp>
        <p:nvSpPr>
          <p:cNvPr id="65" name="Text Placeholder 47">
            <a:extLst>
              <a:ext uri="{FF2B5EF4-FFF2-40B4-BE49-F238E27FC236}">
                <a16:creationId xmlns:a16="http://schemas.microsoft.com/office/drawing/2014/main" id="{6B873928-D599-4C2E-D424-D8E67686672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195345" y="5402909"/>
            <a:ext cx="10376693" cy="432000"/>
          </a:xfrm>
          <a:prstGeom prst="rect">
            <a:avLst/>
          </a:prstGeom>
          <a:noFill/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2400" b="0">
                <a:latin typeface="+mj-lt"/>
              </a:defRPr>
            </a:lvl1pPr>
          </a:lstStyle>
          <a:p>
            <a:pPr lvl="0"/>
            <a:r>
              <a:rPr lang="en-GB" dirty="0"/>
              <a:t>Sentence</a:t>
            </a:r>
          </a:p>
        </p:txBody>
      </p:sp>
      <p:sp>
        <p:nvSpPr>
          <p:cNvPr id="66" name="Text Placeholder 47">
            <a:extLst>
              <a:ext uri="{FF2B5EF4-FFF2-40B4-BE49-F238E27FC236}">
                <a16:creationId xmlns:a16="http://schemas.microsoft.com/office/drawing/2014/main" id="{7C1F5963-B1D7-62C5-1A9F-4A0660C9A0E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4545" y="6004824"/>
            <a:ext cx="2438400" cy="432000"/>
          </a:xfrm>
          <a:prstGeom prst="rect">
            <a:avLst/>
          </a:prstGeom>
          <a:solidFill>
            <a:srgbClr val="C8B1EE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word</a:t>
            </a:r>
          </a:p>
        </p:txBody>
      </p:sp>
      <p:sp>
        <p:nvSpPr>
          <p:cNvPr id="67" name="Text Placeholder 47">
            <a:extLst>
              <a:ext uri="{FF2B5EF4-FFF2-40B4-BE49-F238E27FC236}">
                <a16:creationId xmlns:a16="http://schemas.microsoft.com/office/drawing/2014/main" id="{B3369088-29B5-959E-E056-2119581485E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195345" y="6004824"/>
            <a:ext cx="10376693" cy="432000"/>
          </a:xfrm>
          <a:prstGeom prst="rect">
            <a:avLst/>
          </a:prstGeom>
          <a:noFill/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2400" b="0">
                <a:latin typeface="+mj-lt"/>
              </a:defRPr>
            </a:lvl1pPr>
          </a:lstStyle>
          <a:p>
            <a:pPr lvl="0"/>
            <a:r>
              <a:rPr lang="en-GB" dirty="0"/>
              <a:t>Sentence</a:t>
            </a:r>
          </a:p>
        </p:txBody>
      </p:sp>
      <p:sp>
        <p:nvSpPr>
          <p:cNvPr id="68" name="Text Placeholder 47">
            <a:extLst>
              <a:ext uri="{FF2B5EF4-FFF2-40B4-BE49-F238E27FC236}">
                <a16:creationId xmlns:a16="http://schemas.microsoft.com/office/drawing/2014/main" id="{A62E4E61-B6E8-2D6F-C858-34FE207825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195345" y="6609890"/>
            <a:ext cx="10376693" cy="432000"/>
          </a:xfrm>
          <a:prstGeom prst="rect">
            <a:avLst/>
          </a:prstGeom>
          <a:noFill/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2400" b="0">
                <a:latin typeface="+mj-lt"/>
              </a:defRPr>
            </a:lvl1pPr>
          </a:lstStyle>
          <a:p>
            <a:pPr lvl="0"/>
            <a:r>
              <a:rPr lang="en-GB" dirty="0"/>
              <a:t>Sentence</a:t>
            </a:r>
          </a:p>
        </p:txBody>
      </p:sp>
      <p:sp>
        <p:nvSpPr>
          <p:cNvPr id="69" name="Text Placeholder 47">
            <a:extLst>
              <a:ext uri="{FF2B5EF4-FFF2-40B4-BE49-F238E27FC236}">
                <a16:creationId xmlns:a16="http://schemas.microsoft.com/office/drawing/2014/main" id="{3AB10454-B584-4CFC-2105-CA5C93CADF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94545" y="6622567"/>
            <a:ext cx="2438400" cy="432000"/>
          </a:xfrm>
          <a:prstGeom prst="rect">
            <a:avLst/>
          </a:prstGeom>
          <a:solidFill>
            <a:srgbClr val="C8B1EE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word</a:t>
            </a:r>
          </a:p>
        </p:txBody>
      </p:sp>
      <p:sp>
        <p:nvSpPr>
          <p:cNvPr id="70" name="Text Placeholder 47">
            <a:extLst>
              <a:ext uri="{FF2B5EF4-FFF2-40B4-BE49-F238E27FC236}">
                <a16:creationId xmlns:a16="http://schemas.microsoft.com/office/drawing/2014/main" id="{FB5637F1-0F6F-FF49-B162-F96B3F128EF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94545" y="7224126"/>
            <a:ext cx="2438400" cy="432000"/>
          </a:xfrm>
          <a:prstGeom prst="rect">
            <a:avLst/>
          </a:prstGeom>
          <a:solidFill>
            <a:srgbClr val="C8B1EE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word</a:t>
            </a:r>
          </a:p>
        </p:txBody>
      </p:sp>
      <p:sp>
        <p:nvSpPr>
          <p:cNvPr id="71" name="Text Placeholder 47">
            <a:extLst>
              <a:ext uri="{FF2B5EF4-FFF2-40B4-BE49-F238E27FC236}">
                <a16:creationId xmlns:a16="http://schemas.microsoft.com/office/drawing/2014/main" id="{A7EA899C-8B84-5F74-309D-269E9F8930E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195345" y="7224126"/>
            <a:ext cx="10376693" cy="432000"/>
          </a:xfrm>
          <a:prstGeom prst="rect">
            <a:avLst/>
          </a:prstGeom>
          <a:noFill/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2400" b="0">
                <a:latin typeface="+mj-lt"/>
              </a:defRPr>
            </a:lvl1pPr>
          </a:lstStyle>
          <a:p>
            <a:pPr lvl="0"/>
            <a:r>
              <a:rPr lang="en-GB" dirty="0"/>
              <a:t>Sentence</a:t>
            </a:r>
          </a:p>
        </p:txBody>
      </p:sp>
      <p:sp>
        <p:nvSpPr>
          <p:cNvPr id="72" name="Text Placeholder 47">
            <a:extLst>
              <a:ext uri="{FF2B5EF4-FFF2-40B4-BE49-F238E27FC236}">
                <a16:creationId xmlns:a16="http://schemas.microsoft.com/office/drawing/2014/main" id="{0B1844F8-1726-75D1-F487-3F5C1AEB474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94545" y="7826041"/>
            <a:ext cx="2438400" cy="432000"/>
          </a:xfrm>
          <a:prstGeom prst="rect">
            <a:avLst/>
          </a:prstGeom>
          <a:solidFill>
            <a:srgbClr val="C8B1EE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word</a:t>
            </a:r>
          </a:p>
        </p:txBody>
      </p:sp>
      <p:sp>
        <p:nvSpPr>
          <p:cNvPr id="73" name="Text Placeholder 47">
            <a:extLst>
              <a:ext uri="{FF2B5EF4-FFF2-40B4-BE49-F238E27FC236}">
                <a16:creationId xmlns:a16="http://schemas.microsoft.com/office/drawing/2014/main" id="{90B764E7-263A-046A-CB60-AC0FC54B5AF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195345" y="7826041"/>
            <a:ext cx="10376693" cy="432000"/>
          </a:xfrm>
          <a:prstGeom prst="rect">
            <a:avLst/>
          </a:prstGeom>
          <a:noFill/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2400" b="0">
                <a:latin typeface="+mj-lt"/>
              </a:defRPr>
            </a:lvl1pPr>
          </a:lstStyle>
          <a:p>
            <a:pPr lvl="0"/>
            <a:r>
              <a:rPr lang="en-GB" dirty="0"/>
              <a:t>Sentence</a:t>
            </a:r>
          </a:p>
        </p:txBody>
      </p:sp>
      <p:sp>
        <p:nvSpPr>
          <p:cNvPr id="74" name="Text Placeholder 47">
            <a:extLst>
              <a:ext uri="{FF2B5EF4-FFF2-40B4-BE49-F238E27FC236}">
                <a16:creationId xmlns:a16="http://schemas.microsoft.com/office/drawing/2014/main" id="{082A7DD5-6886-D05B-1CCF-AFB8175713F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195345" y="8431107"/>
            <a:ext cx="10376693" cy="432000"/>
          </a:xfrm>
          <a:prstGeom prst="rect">
            <a:avLst/>
          </a:prstGeom>
          <a:noFill/>
        </p:spPr>
        <p:txBody>
          <a:bodyPr anchor="ctr"/>
          <a:lstStyle>
            <a:lvl1pPr marL="0" indent="0" algn="l">
              <a:lnSpc>
                <a:spcPct val="100000"/>
              </a:lnSpc>
              <a:spcBef>
                <a:spcPts val="600"/>
              </a:spcBef>
              <a:buNone/>
              <a:defRPr sz="2400" b="0">
                <a:latin typeface="+mj-lt"/>
              </a:defRPr>
            </a:lvl1pPr>
          </a:lstStyle>
          <a:p>
            <a:pPr lvl="0"/>
            <a:r>
              <a:rPr lang="en-GB" dirty="0"/>
              <a:t>Sentence</a:t>
            </a:r>
          </a:p>
        </p:txBody>
      </p:sp>
      <p:sp>
        <p:nvSpPr>
          <p:cNvPr id="75" name="Text Placeholder 47">
            <a:extLst>
              <a:ext uri="{FF2B5EF4-FFF2-40B4-BE49-F238E27FC236}">
                <a16:creationId xmlns:a16="http://schemas.microsoft.com/office/drawing/2014/main" id="{B1B8D52E-DC1E-B4FA-012F-6660C0873B2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94545" y="8443784"/>
            <a:ext cx="2438400" cy="432000"/>
          </a:xfrm>
          <a:prstGeom prst="rect">
            <a:avLst/>
          </a:prstGeom>
          <a:solidFill>
            <a:srgbClr val="C8B1EE"/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word</a:t>
            </a:r>
          </a:p>
        </p:txBody>
      </p:sp>
      <p:sp>
        <p:nvSpPr>
          <p:cNvPr id="5" name="Text Placeholder 50">
            <a:extLst>
              <a:ext uri="{FF2B5EF4-FFF2-40B4-BE49-F238E27FC236}">
                <a16:creationId xmlns:a16="http://schemas.microsoft.com/office/drawing/2014/main" id="{96068554-4FDD-2A21-C26C-3A7E39BE92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838" y="1281748"/>
            <a:ext cx="17221200" cy="481964"/>
          </a:xfrm>
          <a:prstGeom prst="rect">
            <a:avLst/>
          </a:prstGeom>
          <a:solidFill>
            <a:srgbClr val="F9F9F9"/>
          </a:solidFill>
        </p:spPr>
        <p:txBody>
          <a:bodyPr anchor="t"/>
          <a:lstStyle>
            <a:lvl1pPr marL="539750" indent="0">
              <a:lnSpc>
                <a:spcPct val="100000"/>
              </a:lnSpc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6" name="Text Placeholder 50">
            <a:extLst>
              <a:ext uri="{FF2B5EF4-FFF2-40B4-BE49-F238E27FC236}">
                <a16:creationId xmlns:a16="http://schemas.microsoft.com/office/drawing/2014/main" id="{4EF60AF0-457F-9648-2E7B-D767931B0F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838" y="468313"/>
            <a:ext cx="17220406" cy="736986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4400" b="1"/>
            </a:lvl1pPr>
          </a:lstStyle>
          <a:p>
            <a:pPr lvl="0"/>
            <a:r>
              <a:rPr lang="en-GB" dirty="0"/>
              <a:t>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007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rrow: Pentagon 13">
            <a:extLst>
              <a:ext uri="{FF2B5EF4-FFF2-40B4-BE49-F238E27FC236}">
                <a16:creationId xmlns:a16="http://schemas.microsoft.com/office/drawing/2014/main" id="{DB22B97F-3F14-C278-0151-FD8B6511DB9A}"/>
              </a:ext>
            </a:extLst>
          </p:cNvPr>
          <p:cNvSpPr/>
          <p:nvPr userDrawn="1"/>
        </p:nvSpPr>
        <p:spPr>
          <a:xfrm>
            <a:off x="0" y="430847"/>
            <a:ext cx="2559844" cy="736987"/>
          </a:xfrm>
          <a:prstGeom prst="homePlate">
            <a:avLst/>
          </a:prstGeom>
          <a:solidFill>
            <a:srgbClr val="3898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noProof="0" dirty="0">
                <a:solidFill>
                  <a:schemeClr val="tx1"/>
                </a:solidFill>
                <a:latin typeface="Yrsa" panose="02020503060400000000" pitchFamily="18" charset="0"/>
                <a:ea typeface="Tahoma" panose="020B0604030504040204" pitchFamily="34" charset="0"/>
                <a:cs typeface="Tahoma" panose="020B0604030504040204" pitchFamily="34" charset="0"/>
              </a:rPr>
              <a:t>Pre-Class Work</a:t>
            </a:r>
          </a:p>
        </p:txBody>
      </p:sp>
      <p:sp>
        <p:nvSpPr>
          <p:cNvPr id="4" name="Text Placeholder 50">
            <a:extLst>
              <a:ext uri="{FF2B5EF4-FFF2-40B4-BE49-F238E27FC236}">
                <a16:creationId xmlns:a16="http://schemas.microsoft.com/office/drawing/2014/main" id="{1A798918-AA78-F507-953A-FE119CF05C3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55044" y="1916112"/>
            <a:ext cx="13487400" cy="481964"/>
          </a:xfrm>
          <a:prstGeom prst="rect">
            <a:avLst/>
          </a:prstGeom>
          <a:solidFill>
            <a:srgbClr val="94B1E8"/>
          </a:solidFill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GB" dirty="0"/>
              <a:t>1.</a:t>
            </a:r>
          </a:p>
        </p:txBody>
      </p:sp>
      <p:sp>
        <p:nvSpPr>
          <p:cNvPr id="7" name="Table Placeholder 6">
            <a:extLst>
              <a:ext uri="{FF2B5EF4-FFF2-40B4-BE49-F238E27FC236}">
                <a16:creationId xmlns:a16="http://schemas.microsoft.com/office/drawing/2014/main" id="{A0333C25-7045-1DE7-525F-A5D63C882A50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897438" y="7351223"/>
            <a:ext cx="3352006" cy="1447800"/>
          </a:xfrm>
          <a:prstGeom prst="rect">
            <a:avLst/>
          </a:prstGeom>
        </p:spPr>
        <p:txBody>
          <a:bodyPr anchor="t"/>
          <a:lstStyle/>
          <a:p>
            <a:endParaRPr lang="en-GB"/>
          </a:p>
        </p:txBody>
      </p:sp>
      <p:sp>
        <p:nvSpPr>
          <p:cNvPr id="10" name="Text Placeholder 50">
            <a:extLst>
              <a:ext uri="{FF2B5EF4-FFF2-40B4-BE49-F238E27FC236}">
                <a16:creationId xmlns:a16="http://schemas.microsoft.com/office/drawing/2014/main" id="{021205C3-0A28-20D0-CD0D-B7706D422CF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838" y="1281748"/>
            <a:ext cx="17221200" cy="481964"/>
          </a:xfrm>
          <a:prstGeom prst="rect">
            <a:avLst/>
          </a:prstGeom>
          <a:solidFill>
            <a:srgbClr val="F9F9F9"/>
          </a:solidFill>
        </p:spPr>
        <p:txBody>
          <a:bodyPr anchor="t"/>
          <a:lstStyle>
            <a:lvl1pPr marL="540000" indent="0">
              <a:lnSpc>
                <a:spcPct val="100000"/>
              </a:lnSpc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11" name="Text Placeholder 50">
            <a:extLst>
              <a:ext uri="{FF2B5EF4-FFF2-40B4-BE49-F238E27FC236}">
                <a16:creationId xmlns:a16="http://schemas.microsoft.com/office/drawing/2014/main" id="{2D048A27-B6DB-8BA0-A86F-0B9DF1F3A0C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8144" y="6283244"/>
            <a:ext cx="17221200" cy="481964"/>
          </a:xfrm>
          <a:prstGeom prst="rect">
            <a:avLst/>
          </a:prstGeom>
          <a:solidFill>
            <a:srgbClr val="F9F9F9"/>
          </a:solidFill>
        </p:spPr>
        <p:txBody>
          <a:bodyPr anchor="t"/>
          <a:lstStyle>
            <a:lvl1pPr marL="540000" indent="0">
              <a:lnSpc>
                <a:spcPct val="100000"/>
              </a:lnSpc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12" name="Text Placeholder 50">
            <a:extLst>
              <a:ext uri="{FF2B5EF4-FFF2-40B4-BE49-F238E27FC236}">
                <a16:creationId xmlns:a16="http://schemas.microsoft.com/office/drawing/2014/main" id="{7F7F5ED4-7B65-59F6-B100-773D7000269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0838" y="468313"/>
            <a:ext cx="17220406" cy="736986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sz="4400" b="1"/>
            </a:lvl1pPr>
          </a:lstStyle>
          <a:p>
            <a:pPr lvl="0"/>
            <a:r>
              <a:rPr lang="en-GB" dirty="0"/>
              <a:t>title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D23BDCB9-9E3C-7778-0045-B8530809738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4682" y="2601912"/>
            <a:ext cx="17206561" cy="2743199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2400"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2091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rrow: Pentagon 26">
            <a:extLst>
              <a:ext uri="{FF2B5EF4-FFF2-40B4-BE49-F238E27FC236}">
                <a16:creationId xmlns:a16="http://schemas.microsoft.com/office/drawing/2014/main" id="{03446D53-F0CA-5F58-3EF7-2EF0D2D7CA0A}"/>
              </a:ext>
            </a:extLst>
          </p:cNvPr>
          <p:cNvSpPr/>
          <p:nvPr userDrawn="1"/>
        </p:nvSpPr>
        <p:spPr>
          <a:xfrm>
            <a:off x="0" y="430847"/>
            <a:ext cx="2559844" cy="736987"/>
          </a:xfrm>
          <a:prstGeom prst="homePlate">
            <a:avLst/>
          </a:prstGeom>
          <a:solidFill>
            <a:srgbClr val="3898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noProof="0" dirty="0">
                <a:solidFill>
                  <a:schemeClr val="tx1"/>
                </a:solidFill>
                <a:latin typeface="Yrsa" panose="02020503060400000000" pitchFamily="18" charset="0"/>
                <a:ea typeface="Tahoma" panose="020B0604030504040204" pitchFamily="34" charset="0"/>
                <a:cs typeface="Tahoma" panose="020B0604030504040204" pitchFamily="34" charset="0"/>
              </a:rPr>
              <a:t>Pre-Class Work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731FC3A7-28BD-5052-5960-58225A70FE1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76" y="2133111"/>
            <a:ext cx="3517485" cy="2907201"/>
          </a:xfrm>
          <a:prstGeom prst="rect">
            <a:avLst/>
          </a:prstGeom>
          <a:effectLst/>
        </p:spPr>
      </p:pic>
      <p:sp>
        <p:nvSpPr>
          <p:cNvPr id="2" name="Text Placeholder 50">
            <a:extLst>
              <a:ext uri="{FF2B5EF4-FFF2-40B4-BE49-F238E27FC236}">
                <a16:creationId xmlns:a16="http://schemas.microsoft.com/office/drawing/2014/main" id="{6FEDB92D-3052-BB23-2924-C6A974D62E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838" y="1281748"/>
            <a:ext cx="17221200" cy="481964"/>
          </a:xfrm>
          <a:prstGeom prst="rect">
            <a:avLst/>
          </a:prstGeom>
          <a:solidFill>
            <a:srgbClr val="F9F9F9"/>
          </a:solidFill>
        </p:spPr>
        <p:txBody>
          <a:bodyPr anchor="t"/>
          <a:lstStyle>
            <a:lvl1pPr marL="539750" indent="0">
              <a:lnSpc>
                <a:spcPct val="100000"/>
              </a:lnSpc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3" name="Text Placeholder 50">
            <a:extLst>
              <a:ext uri="{FF2B5EF4-FFF2-40B4-BE49-F238E27FC236}">
                <a16:creationId xmlns:a16="http://schemas.microsoft.com/office/drawing/2014/main" id="{7A72B378-04FA-E55C-F86E-8C0D6CA77CE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0838" y="6335712"/>
            <a:ext cx="17221200" cy="481964"/>
          </a:xfrm>
          <a:prstGeom prst="rect">
            <a:avLst/>
          </a:prstGeom>
          <a:solidFill>
            <a:srgbClr val="F9F9F9"/>
          </a:solidFill>
        </p:spPr>
        <p:txBody>
          <a:bodyPr anchor="t"/>
          <a:lstStyle>
            <a:lvl1pPr marL="539750" indent="0">
              <a:lnSpc>
                <a:spcPct val="100000"/>
              </a:lnSpc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4" name="Text Placeholder 50">
            <a:extLst>
              <a:ext uri="{FF2B5EF4-FFF2-40B4-BE49-F238E27FC236}">
                <a16:creationId xmlns:a16="http://schemas.microsoft.com/office/drawing/2014/main" id="{67B0C90C-BAF3-1B02-83E6-1A9A15C1B66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838" y="468313"/>
            <a:ext cx="17220406" cy="736986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sz="4400" b="1"/>
            </a:lvl1pPr>
          </a:lstStyle>
          <a:p>
            <a:pPr lvl="0"/>
            <a:r>
              <a:rPr lang="en-GB" dirty="0"/>
              <a:t>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5D7530-1C10-A30F-ABFE-F47F3D0AAE3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93644" y="1896243"/>
            <a:ext cx="11277600" cy="2743199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defRPr sz="2400"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dirty="0"/>
              <a:t>questions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D2B4C298-5112-7199-2EE1-8E47377ED54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10760" y="7142347"/>
            <a:ext cx="17160483" cy="2241366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+mj-lt"/>
              <a:buNone/>
              <a:defRPr sz="2400"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642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mmar Explan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Pentagon 1">
            <a:extLst>
              <a:ext uri="{FF2B5EF4-FFF2-40B4-BE49-F238E27FC236}">
                <a16:creationId xmlns:a16="http://schemas.microsoft.com/office/drawing/2014/main" id="{B35A54CB-C9C6-EF7B-0D02-B9BB1327E3E6}"/>
              </a:ext>
            </a:extLst>
          </p:cNvPr>
          <p:cNvSpPr/>
          <p:nvPr userDrawn="1"/>
        </p:nvSpPr>
        <p:spPr>
          <a:xfrm>
            <a:off x="0" y="430847"/>
            <a:ext cx="2559844" cy="736987"/>
          </a:xfrm>
          <a:prstGeom prst="homePlate">
            <a:avLst/>
          </a:prstGeom>
          <a:solidFill>
            <a:srgbClr val="3898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noProof="0" dirty="0">
                <a:solidFill>
                  <a:schemeClr val="tx1"/>
                </a:solidFill>
                <a:latin typeface="Yrsa" panose="02020503060400000000" pitchFamily="18" charset="0"/>
                <a:ea typeface="Tahoma" panose="020B0604030504040204" pitchFamily="34" charset="0"/>
                <a:cs typeface="Tahoma" panose="020B0604030504040204" pitchFamily="34" charset="0"/>
              </a:rPr>
              <a:t>Pre-Class Work</a:t>
            </a:r>
          </a:p>
        </p:txBody>
      </p:sp>
      <p:sp>
        <p:nvSpPr>
          <p:cNvPr id="4" name="Text Placeholder 50">
            <a:extLst>
              <a:ext uri="{FF2B5EF4-FFF2-40B4-BE49-F238E27FC236}">
                <a16:creationId xmlns:a16="http://schemas.microsoft.com/office/drawing/2014/main" id="{24729776-269A-9DC1-5754-637883C54FB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838" y="1281748"/>
            <a:ext cx="17221200" cy="481964"/>
          </a:xfrm>
          <a:prstGeom prst="rect">
            <a:avLst/>
          </a:prstGeom>
          <a:solidFill>
            <a:srgbClr val="F9F9F9"/>
          </a:solidFill>
        </p:spPr>
        <p:txBody>
          <a:bodyPr anchor="t"/>
          <a:lstStyle>
            <a:lvl1pPr marL="539750" indent="0">
              <a:lnSpc>
                <a:spcPct val="100000"/>
              </a:lnSpc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6" name="Text Placeholder 50">
            <a:extLst>
              <a:ext uri="{FF2B5EF4-FFF2-40B4-BE49-F238E27FC236}">
                <a16:creationId xmlns:a16="http://schemas.microsoft.com/office/drawing/2014/main" id="{20AE257D-5222-17A1-A3F2-57D6B37FF3B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838" y="468313"/>
            <a:ext cx="17220406" cy="736986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sz="4400" b="1"/>
            </a:lvl1pPr>
          </a:lstStyle>
          <a:p>
            <a:pPr lvl="0"/>
            <a:r>
              <a:rPr lang="en-GB" dirty="0"/>
              <a:t>title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130611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mmar Pract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Pentagon 1">
            <a:extLst>
              <a:ext uri="{FF2B5EF4-FFF2-40B4-BE49-F238E27FC236}">
                <a16:creationId xmlns:a16="http://schemas.microsoft.com/office/drawing/2014/main" id="{B35A54CB-C9C6-EF7B-0D02-B9BB1327E3E6}"/>
              </a:ext>
            </a:extLst>
          </p:cNvPr>
          <p:cNvSpPr/>
          <p:nvPr userDrawn="1"/>
        </p:nvSpPr>
        <p:spPr>
          <a:xfrm>
            <a:off x="0" y="430847"/>
            <a:ext cx="2559844" cy="736987"/>
          </a:xfrm>
          <a:prstGeom prst="homePlate">
            <a:avLst/>
          </a:prstGeom>
          <a:solidFill>
            <a:srgbClr val="3898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noProof="0" dirty="0">
                <a:solidFill>
                  <a:schemeClr val="tx1"/>
                </a:solidFill>
                <a:latin typeface="Yrsa" panose="02020503060400000000" pitchFamily="18" charset="0"/>
                <a:ea typeface="Tahoma" panose="020B0604030504040204" pitchFamily="34" charset="0"/>
                <a:cs typeface="Tahoma" panose="020B0604030504040204" pitchFamily="34" charset="0"/>
              </a:rPr>
              <a:t>Pre-Class Work</a:t>
            </a:r>
          </a:p>
        </p:txBody>
      </p:sp>
      <p:sp>
        <p:nvSpPr>
          <p:cNvPr id="6" name="Text Placeholder 50">
            <a:extLst>
              <a:ext uri="{FF2B5EF4-FFF2-40B4-BE49-F238E27FC236}">
                <a16:creationId xmlns:a16="http://schemas.microsoft.com/office/drawing/2014/main" id="{85B46949-365C-9FFA-077B-52F7CBFB33A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838" y="1281748"/>
            <a:ext cx="17221200" cy="481964"/>
          </a:xfrm>
          <a:prstGeom prst="rect">
            <a:avLst/>
          </a:prstGeom>
          <a:solidFill>
            <a:srgbClr val="F9F9F9"/>
          </a:solidFill>
        </p:spPr>
        <p:txBody>
          <a:bodyPr anchor="t"/>
          <a:lstStyle>
            <a:lvl1pPr marL="539750" indent="0">
              <a:lnSpc>
                <a:spcPct val="100000"/>
              </a:lnSpc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7" name="Text Placeholder 50">
            <a:extLst>
              <a:ext uri="{FF2B5EF4-FFF2-40B4-BE49-F238E27FC236}">
                <a16:creationId xmlns:a16="http://schemas.microsoft.com/office/drawing/2014/main" id="{C4A5E7A4-3CC1-2DE9-5970-9BD2975BFF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0838" y="5954712"/>
            <a:ext cx="17221200" cy="481964"/>
          </a:xfrm>
          <a:prstGeom prst="rect">
            <a:avLst/>
          </a:prstGeom>
          <a:solidFill>
            <a:srgbClr val="F9F9F9"/>
          </a:solidFill>
        </p:spPr>
        <p:txBody>
          <a:bodyPr anchor="t"/>
          <a:lstStyle>
            <a:lvl1pPr marL="539750" indent="0">
              <a:lnSpc>
                <a:spcPct val="100000"/>
              </a:lnSpc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8" name="Text Placeholder 50">
            <a:extLst>
              <a:ext uri="{FF2B5EF4-FFF2-40B4-BE49-F238E27FC236}">
                <a16:creationId xmlns:a16="http://schemas.microsoft.com/office/drawing/2014/main" id="{01406335-A4AE-4606-0BD0-6EBE352294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50838" y="468313"/>
            <a:ext cx="17220406" cy="736986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None/>
              <a:defRPr sz="4400" b="1"/>
            </a:lvl1pPr>
          </a:lstStyle>
          <a:p>
            <a:pPr lvl="0"/>
            <a:r>
              <a:rPr lang="en-GB" dirty="0"/>
              <a:t>title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5850C631-2101-1B9D-AEDF-9D8B7540401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71098" y="1926570"/>
            <a:ext cx="17200146" cy="2743199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+mj-lt"/>
              <a:buNone/>
              <a:defRPr sz="2400"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en-GB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DFBDF5D6-7895-09F8-D85F-28A65CDC507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1892" y="6782455"/>
            <a:ext cx="17200146" cy="2743199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600"/>
              </a:spcBef>
              <a:buFont typeface="+mj-lt"/>
              <a:buNone/>
              <a:defRPr sz="2400"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229794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us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358D2BC-0367-4AAE-8DAA-DEB9C717B3B2}"/>
              </a:ext>
            </a:extLst>
          </p:cNvPr>
          <p:cNvSpPr txBox="1"/>
          <p:nvPr userDrawn="1"/>
        </p:nvSpPr>
        <p:spPr>
          <a:xfrm>
            <a:off x="336550" y="468311"/>
            <a:ext cx="17248188" cy="79200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ctr"/>
            <a:r>
              <a:rPr lang="en-GB" sz="4400" b="1" noProof="0" dirty="0">
                <a:latin typeface="Yrsa" panose="02020503060400000000" pitchFamily="18" charset="0"/>
                <a:ea typeface="Tahoma" panose="020B0604030504040204" pitchFamily="34" charset="0"/>
                <a:cs typeface="Aharoni" panose="02010803020104030203" pitchFamily="2" charset="-79"/>
              </a:rPr>
              <a:t>Discussion</a:t>
            </a:r>
          </a:p>
        </p:txBody>
      </p:sp>
      <p:sp>
        <p:nvSpPr>
          <p:cNvPr id="5" name="Arrow: Pentagon 4">
            <a:extLst>
              <a:ext uri="{FF2B5EF4-FFF2-40B4-BE49-F238E27FC236}">
                <a16:creationId xmlns:a16="http://schemas.microsoft.com/office/drawing/2014/main" id="{A93EE38A-F988-78D3-B0F7-69FBC7B10CAF}"/>
              </a:ext>
            </a:extLst>
          </p:cNvPr>
          <p:cNvSpPr/>
          <p:nvPr userDrawn="1"/>
        </p:nvSpPr>
        <p:spPr>
          <a:xfrm>
            <a:off x="0" y="430847"/>
            <a:ext cx="2559844" cy="736987"/>
          </a:xfrm>
          <a:prstGeom prst="homePlate">
            <a:avLst/>
          </a:prstGeom>
          <a:solidFill>
            <a:srgbClr val="ADE1D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noProof="0" dirty="0">
                <a:solidFill>
                  <a:schemeClr val="tx1"/>
                </a:solidFill>
                <a:latin typeface="Yrsa" panose="02020503060400000000" pitchFamily="18" charset="0"/>
                <a:ea typeface="Tahoma" panose="020B0604030504040204" pitchFamily="34" charset="0"/>
                <a:cs typeface="Tahoma" panose="020B0604030504040204" pitchFamily="34" charset="0"/>
              </a:rPr>
              <a:t>In-Class Work</a:t>
            </a:r>
          </a:p>
        </p:txBody>
      </p:sp>
      <p:sp>
        <p:nvSpPr>
          <p:cNvPr id="3" name="Text Placeholder 50">
            <a:extLst>
              <a:ext uri="{FF2B5EF4-FFF2-40B4-BE49-F238E27FC236}">
                <a16:creationId xmlns:a16="http://schemas.microsoft.com/office/drawing/2014/main" id="{31C91A6F-BCA7-EAFE-B5AA-39EA99EDA78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0838" y="1281748"/>
            <a:ext cx="17221200" cy="481964"/>
          </a:xfrm>
          <a:prstGeom prst="rect">
            <a:avLst/>
          </a:prstGeom>
          <a:solidFill>
            <a:srgbClr val="F9F9F9"/>
          </a:solidFill>
        </p:spPr>
        <p:txBody>
          <a:bodyPr anchor="t"/>
          <a:lstStyle>
            <a:lvl1pPr marL="539750" indent="0">
              <a:lnSpc>
                <a:spcPct val="100000"/>
              </a:lnSpc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GB" dirty="0"/>
              <a:t>.</a:t>
            </a:r>
          </a:p>
        </p:txBody>
      </p:sp>
      <p:sp>
        <p:nvSpPr>
          <p:cNvPr id="4" name="Text Placeholder 50">
            <a:extLst>
              <a:ext uri="{FF2B5EF4-FFF2-40B4-BE49-F238E27FC236}">
                <a16:creationId xmlns:a16="http://schemas.microsoft.com/office/drawing/2014/main" id="{900091D5-C91C-47BA-A440-753A44D8CD8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1287" y="5421312"/>
            <a:ext cx="17221200" cy="481964"/>
          </a:xfrm>
          <a:prstGeom prst="rect">
            <a:avLst/>
          </a:prstGeom>
          <a:solidFill>
            <a:srgbClr val="F9F9F9"/>
          </a:solidFill>
        </p:spPr>
        <p:txBody>
          <a:bodyPr anchor="t"/>
          <a:lstStyle>
            <a:lvl1pPr marL="539750" indent="0">
              <a:lnSpc>
                <a:spcPct val="100000"/>
              </a:lnSpc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GB" dirty="0"/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72474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1793343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42576371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75">
          <p15:clr>
            <a:srgbClr val="FBAE40"/>
          </p15:clr>
        </p15:guide>
        <p15:guide id="2" pos="5644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18804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75">
          <p15:clr>
            <a:srgbClr val="FBAE40"/>
          </p15:clr>
        </p15:guide>
        <p15:guide id="2" pos="564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4"/>
    </p:custDataLst>
    <p:extLst>
      <p:ext uri="{BB962C8B-B14F-4D97-AF65-F5344CB8AC3E}">
        <p14:creationId xmlns:p14="http://schemas.microsoft.com/office/powerpoint/2010/main" val="452422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79" r:id="rId2"/>
    <p:sldLayoutId id="2147483680" r:id="rId3"/>
    <p:sldLayoutId id="2147483683" r:id="rId4"/>
    <p:sldLayoutId id="2147483681" r:id="rId5"/>
    <p:sldLayoutId id="2147483684" r:id="rId6"/>
    <p:sldLayoutId id="2147483691" r:id="rId7"/>
    <p:sldLayoutId id="2147483687" r:id="rId8"/>
    <p:sldLayoutId id="2147483688" r:id="rId9"/>
    <p:sldLayoutId id="2147483686" r:id="rId10"/>
    <p:sldLayoutId id="2147483689" r:id="rId11"/>
    <p:sldLayoutId id="2147483690" r:id="rId12"/>
  </p:sldLayoutIdLst>
  <p:txStyles>
    <p:titleStyle>
      <a:lvl1pPr algn="l" defTabSz="1344077" rtl="0" eaLnBrk="1" latinLnBrk="0" hangingPunct="1">
        <a:lnSpc>
          <a:spcPct val="90000"/>
        </a:lnSpc>
        <a:spcBef>
          <a:spcPct val="0"/>
        </a:spcBef>
        <a:buNone/>
        <a:defRPr sz="64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6019" indent="-336019" algn="l" defTabSz="1344077" rtl="0" eaLnBrk="1" latinLnBrk="0" hangingPunct="1">
        <a:lnSpc>
          <a:spcPct val="90000"/>
        </a:lnSpc>
        <a:spcBef>
          <a:spcPts val="1470"/>
        </a:spcBef>
        <a:buFont typeface="Arial" panose="020B0604020202020204" pitchFamily="34" charset="0"/>
        <a:buChar char="•"/>
        <a:defRPr sz="4116" kern="1200">
          <a:solidFill>
            <a:schemeClr val="tx1"/>
          </a:solidFill>
          <a:latin typeface="+mn-lt"/>
          <a:ea typeface="+mn-ea"/>
          <a:cs typeface="+mn-cs"/>
        </a:defRPr>
      </a:lvl1pPr>
      <a:lvl2pPr marL="100805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3528" kern="1200">
          <a:solidFill>
            <a:schemeClr val="tx1"/>
          </a:solidFill>
          <a:latin typeface="+mn-lt"/>
          <a:ea typeface="+mn-ea"/>
          <a:cs typeface="+mn-cs"/>
        </a:defRPr>
      </a:lvl2pPr>
      <a:lvl3pPr marL="1680096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3pPr>
      <a:lvl4pPr marL="2352134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3024172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696211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368249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504028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712325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7203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344077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2016115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2688153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360191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03223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470426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376306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95" userDrawn="1">
          <p15:clr>
            <a:srgbClr val="F26B43"/>
          </p15:clr>
        </p15:guide>
        <p15:guide id="2" pos="221" userDrawn="1">
          <p15:clr>
            <a:srgbClr val="F26B43"/>
          </p15:clr>
        </p15:guide>
        <p15:guide id="3" orient="horz" pos="6055" userDrawn="1">
          <p15:clr>
            <a:srgbClr val="F26B43"/>
          </p15:clr>
        </p15:guide>
        <p15:guide id="4" pos="1106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jp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7.xml"/><Relationship Id="rId6" Type="http://schemas.openxmlformats.org/officeDocument/2006/relationships/image" Target="../media/image7.jp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0.xml"/><Relationship Id="rId4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21.xml"/><Relationship Id="rId4" Type="http://schemas.openxmlformats.org/officeDocument/2006/relationships/image" Target="../media/image1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Mujr3RjQFQ" TargetMode="Externa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Mujr3RjQFQ" TargetMode="External"/><Relationship Id="rId7" Type="http://schemas.openxmlformats.org/officeDocument/2006/relationships/image" Target="../media/image15.sv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5.xml"/><Relationship Id="rId4" Type="http://schemas.openxmlformats.org/officeDocument/2006/relationships/image" Target="../media/image1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26.xml"/><Relationship Id="rId4" Type="http://schemas.openxmlformats.org/officeDocument/2006/relationships/image" Target="../media/image18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A480E2F-4084-54D3-E1E2-10597E9407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6461" y="1587"/>
            <a:ext cx="13344827" cy="10080625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5526FFD-2487-EB1C-4D06-C35297F75A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0838" y="3741560"/>
            <a:ext cx="8305006" cy="2597506"/>
          </a:xfrm>
        </p:spPr>
        <p:txBody>
          <a:bodyPr/>
          <a:lstStyle/>
          <a:p>
            <a:r>
              <a:rPr lang="en-GB" dirty="0"/>
              <a:t>The Isle of Innovation: Blueprinting Bilbao's Future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5569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977921-30A6-5243-35DE-85779743EC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793936" y="2837336"/>
            <a:ext cx="9792000" cy="831376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have practiced the use of mixed conditionals to link past urban planning decisions to present strategic outcomes.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EEE1F0-5027-2338-7F13-8E5FD6AA50A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793936" y="4863993"/>
            <a:ext cx="9792000" cy="831376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be able to use advanced business vocabulary related to sustainable investment and the knowledge economy.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FC74653-7BE3-1901-E1F6-12FAB2B05AD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793936" y="6890650"/>
            <a:ext cx="9792000" cy="831376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be able to deliver a professional pitch for a city development project, using sophisticated hedging and persuasive techniques.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9368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130A7A-5B3D-594E-693F-CB968BBA93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59851" y="1281747"/>
            <a:ext cx="8611393" cy="772575"/>
          </a:xfrm>
        </p:spPr>
        <p:txBody>
          <a:bodyPr anchor="t"/>
          <a:lstStyle/>
          <a:p>
            <a:r>
              <a:rPr lang="en-GB" dirty="0"/>
              <a:t>Task 2. </a:t>
            </a:r>
            <a:r>
              <a:rPr lang="en-GB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Consider these statements regarding urban development. Do you agree (A) or disagree (D)?</a:t>
            </a:r>
            <a:endParaRPr lang="en-GB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CE51642-CEFC-6091-A180-77364B8FDFC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50838" y="1281748"/>
            <a:ext cx="8388000" cy="1536152"/>
          </a:xfrm>
        </p:spPr>
        <p:txBody>
          <a:bodyPr anchor="t"/>
          <a:lstStyle/>
          <a:p>
            <a:r>
              <a:rPr lang="en-GB" dirty="0"/>
              <a:t>Task 1. </a:t>
            </a:r>
            <a:r>
              <a:rPr lang="en-GB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You are a senior advisor for Bilbao </a:t>
            </a:r>
            <a:r>
              <a:rPr lang="en-GB" dirty="0" err="1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Ekintza</a:t>
            </a:r>
            <a:r>
              <a:rPr lang="en-GB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Rank these factors from 1 to 5 based on how effectively they attract high-level foreign direct investment (FDI) to a city (1 = most effective, 5 = least effective).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A9B614-273F-12EF-5CA7-F00EA715D20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50044" y="6030912"/>
            <a:ext cx="17221994" cy="538112"/>
          </a:xfrm>
          <a:prstGeom prst="rect">
            <a:avLst/>
          </a:prstGeom>
        </p:spPr>
        <p:txBody>
          <a:bodyPr anchor="t"/>
          <a:lstStyle/>
          <a:p>
            <a:r>
              <a:rPr lang="en-GB" dirty="0"/>
              <a:t>Task 3.  Look at the two images and answer the questions.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068BD32-FB1C-2075-2E34-292B079899B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Strategic Urbanism</a:t>
            </a:r>
            <a:endParaRPr lang="en-GB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13C8566-EF81-3301-AFEC-0A7CD892BB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250" y="1222124"/>
            <a:ext cx="540000" cy="540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E880A905-FA7E-F785-CD95-3BF6DFF42E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0044" y="6029324"/>
            <a:ext cx="540000" cy="5400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8B0BE528-925A-C4C3-8F91-A52B9BDF15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61438" y="1233325"/>
            <a:ext cx="540000" cy="540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447E195-2BB0-CEE4-34FD-E2760C80C492}"/>
              </a:ext>
            </a:extLst>
          </p:cNvPr>
          <p:cNvSpPr txBox="1"/>
          <p:nvPr/>
        </p:nvSpPr>
        <p:spPr>
          <a:xfrm>
            <a:off x="935092" y="2925600"/>
            <a:ext cx="7509806" cy="2604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clear commitment to carbon neutrality.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Proximity to elite technical universities.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High-speed digital infrastructure and 5G connectivity.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Generous tax incentives for green-tech startups.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Quality of life and cultural landmarks.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ED3431-588A-05CB-EECA-5F2AC45A5F96}"/>
              </a:ext>
            </a:extLst>
          </p:cNvPr>
          <p:cNvSpPr txBox="1"/>
          <p:nvPr/>
        </p:nvSpPr>
        <p:spPr>
          <a:xfrm>
            <a:off x="10060644" y="2901813"/>
            <a:ext cx="7509805" cy="28242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Environmental sustainability is a luxury that only wealthy cities can afford.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Economic growth and carbon reduction are mutually exclusive goals.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city must have a flagship project to prove its innovation potential to the world.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BDDFD5-4F85-28D1-BD85-CD5C563AF184}"/>
              </a:ext>
            </a:extLst>
          </p:cNvPr>
          <p:cNvSpPr txBox="1"/>
          <p:nvPr/>
        </p:nvSpPr>
        <p:spPr>
          <a:xfrm>
            <a:off x="9391056" y="6822444"/>
            <a:ext cx="8210667" cy="1872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Which area feels more like a blueprint for 2026?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2400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If you were the CEO of a sustainable energy company, what is the first question you would ask the Mayor of Bilbao before deciding to open an office on </a:t>
            </a:r>
            <a:r>
              <a:rPr lang="en-GB" sz="2400" kern="100" dirty="0" err="1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Zorrotzaurre</a:t>
            </a:r>
            <a:r>
              <a:rPr lang="en-GB" sz="2400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island?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2E1D831-010E-2109-56CF-254DF08A910C}"/>
              </a:ext>
            </a:extLst>
          </p:cNvPr>
          <p:cNvSpPr txBox="1"/>
          <p:nvPr/>
        </p:nvSpPr>
        <p:spPr>
          <a:xfrm>
            <a:off x="9565766" y="6810701"/>
            <a:ext cx="8961120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n-GB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49046EF-D4C6-67CE-08DE-21A47498C95A}"/>
              </a:ext>
            </a:extLst>
          </p:cNvPr>
          <p:cNvGrpSpPr/>
          <p:nvPr/>
        </p:nvGrpSpPr>
        <p:grpSpPr>
          <a:xfrm>
            <a:off x="8959057" y="3043626"/>
            <a:ext cx="949334" cy="2289711"/>
            <a:chOff x="8959057" y="2444105"/>
            <a:chExt cx="949334" cy="2289711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7D5E08E5-F942-DD63-FB2F-F26B3F5E3DE6}"/>
                </a:ext>
              </a:extLst>
            </p:cNvPr>
            <p:cNvGrpSpPr/>
            <p:nvPr/>
          </p:nvGrpSpPr>
          <p:grpSpPr>
            <a:xfrm>
              <a:off x="8959057" y="2444105"/>
              <a:ext cx="949334" cy="432000"/>
              <a:chOff x="5488357" y="7291233"/>
              <a:chExt cx="949334" cy="432000"/>
            </a:xfrm>
          </p:grpSpPr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FD86EBE1-06DE-1E81-C24E-9FB75CDC04AB}"/>
                  </a:ext>
                </a:extLst>
              </p:cNvPr>
              <p:cNvSpPr/>
              <p:nvPr/>
            </p:nvSpPr>
            <p:spPr>
              <a:xfrm>
                <a:off x="5488357" y="7291233"/>
                <a:ext cx="432000" cy="432000"/>
              </a:xfrm>
              <a:prstGeom prst="roundRect">
                <a:avLst/>
              </a:prstGeom>
              <a:solidFill>
                <a:srgbClr val="C8B1E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b="1" noProof="0" dirty="0">
                    <a:solidFill>
                      <a:schemeClr val="accent1">
                        <a:lumMod val="75000"/>
                      </a:schemeClr>
                    </a:solidFill>
                    <a:latin typeface="Yrsa" panose="02020503060400000000" pitchFamily="18" charset="0"/>
                    <a:cs typeface="Aharoni" panose="02010803020104030203" pitchFamily="2" charset="-79"/>
                  </a:rPr>
                  <a:t>A</a:t>
                </a:r>
              </a:p>
            </p:txBody>
          </p:sp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12ABEE0D-4F98-4803-0CBB-9F5EDC766578}"/>
                  </a:ext>
                </a:extLst>
              </p:cNvPr>
              <p:cNvSpPr/>
              <p:nvPr/>
            </p:nvSpPr>
            <p:spPr>
              <a:xfrm>
                <a:off x="6005691" y="7291233"/>
                <a:ext cx="432000" cy="432000"/>
              </a:xfrm>
              <a:prstGeom prst="roundRect">
                <a:avLst/>
              </a:prstGeom>
              <a:solidFill>
                <a:srgbClr val="C8B1E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b="1" noProof="0" dirty="0">
                    <a:solidFill>
                      <a:schemeClr val="accent1">
                        <a:lumMod val="75000"/>
                      </a:schemeClr>
                    </a:solidFill>
                    <a:latin typeface="Yrsa" panose="02020503060400000000" pitchFamily="18" charset="0"/>
                    <a:cs typeface="Aharoni" panose="02010803020104030203" pitchFamily="2" charset="-79"/>
                  </a:rPr>
                  <a:t>D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42802405-3145-49B0-3617-2ADC9E6F344A}"/>
                </a:ext>
              </a:extLst>
            </p:cNvPr>
            <p:cNvGrpSpPr/>
            <p:nvPr/>
          </p:nvGrpSpPr>
          <p:grpSpPr>
            <a:xfrm>
              <a:off x="8959057" y="3372960"/>
              <a:ext cx="949334" cy="432000"/>
              <a:chOff x="5488357" y="7291233"/>
              <a:chExt cx="949334" cy="432000"/>
            </a:xfrm>
          </p:grpSpPr>
          <p:sp>
            <p:nvSpPr>
              <p:cNvPr id="23" name="Rectangle: Rounded Corners 22">
                <a:extLst>
                  <a:ext uri="{FF2B5EF4-FFF2-40B4-BE49-F238E27FC236}">
                    <a16:creationId xmlns:a16="http://schemas.microsoft.com/office/drawing/2014/main" id="{8F58D3E1-4B9D-BC41-45E8-EAAF7A8E35DE}"/>
                  </a:ext>
                </a:extLst>
              </p:cNvPr>
              <p:cNvSpPr/>
              <p:nvPr/>
            </p:nvSpPr>
            <p:spPr>
              <a:xfrm>
                <a:off x="5488357" y="7291233"/>
                <a:ext cx="432000" cy="432000"/>
              </a:xfrm>
              <a:prstGeom prst="roundRect">
                <a:avLst/>
              </a:prstGeom>
              <a:solidFill>
                <a:srgbClr val="C8B1E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b="1" noProof="0" dirty="0">
                    <a:solidFill>
                      <a:schemeClr val="accent1">
                        <a:lumMod val="75000"/>
                      </a:schemeClr>
                    </a:solidFill>
                    <a:latin typeface="Yrsa" panose="02020503060400000000" pitchFamily="18" charset="0"/>
                    <a:cs typeface="Aharoni" panose="02010803020104030203" pitchFamily="2" charset="-79"/>
                  </a:rPr>
                  <a:t>A</a:t>
                </a:r>
              </a:p>
            </p:txBody>
          </p:sp>
          <p:sp>
            <p:nvSpPr>
              <p:cNvPr id="24" name="Rectangle: Rounded Corners 23">
                <a:extLst>
                  <a:ext uri="{FF2B5EF4-FFF2-40B4-BE49-F238E27FC236}">
                    <a16:creationId xmlns:a16="http://schemas.microsoft.com/office/drawing/2014/main" id="{3166A6E7-A532-0572-9D8A-AB9EEC6ED456}"/>
                  </a:ext>
                </a:extLst>
              </p:cNvPr>
              <p:cNvSpPr/>
              <p:nvPr/>
            </p:nvSpPr>
            <p:spPr>
              <a:xfrm>
                <a:off x="6005691" y="7291233"/>
                <a:ext cx="432000" cy="432000"/>
              </a:xfrm>
              <a:prstGeom prst="roundRect">
                <a:avLst/>
              </a:prstGeom>
              <a:solidFill>
                <a:srgbClr val="C8B1E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b="1" noProof="0" dirty="0">
                    <a:solidFill>
                      <a:schemeClr val="accent1">
                        <a:lumMod val="75000"/>
                      </a:schemeClr>
                    </a:solidFill>
                    <a:latin typeface="Yrsa" panose="02020503060400000000" pitchFamily="18" charset="0"/>
                    <a:cs typeface="Aharoni" panose="02010803020104030203" pitchFamily="2" charset="-79"/>
                  </a:rPr>
                  <a:t>D</a:t>
                </a: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DD5DAE11-ADCD-0889-A363-0E28386A5A9E}"/>
                </a:ext>
              </a:extLst>
            </p:cNvPr>
            <p:cNvGrpSpPr/>
            <p:nvPr/>
          </p:nvGrpSpPr>
          <p:grpSpPr>
            <a:xfrm>
              <a:off x="8959057" y="4301816"/>
              <a:ext cx="949334" cy="432000"/>
              <a:chOff x="5488357" y="7291233"/>
              <a:chExt cx="949334" cy="432000"/>
            </a:xfrm>
          </p:grpSpPr>
          <p:sp>
            <p:nvSpPr>
              <p:cNvPr id="26" name="Rectangle: Rounded Corners 25">
                <a:extLst>
                  <a:ext uri="{FF2B5EF4-FFF2-40B4-BE49-F238E27FC236}">
                    <a16:creationId xmlns:a16="http://schemas.microsoft.com/office/drawing/2014/main" id="{0D536742-EC94-0619-38CC-968DCDAD9354}"/>
                  </a:ext>
                </a:extLst>
              </p:cNvPr>
              <p:cNvSpPr/>
              <p:nvPr/>
            </p:nvSpPr>
            <p:spPr>
              <a:xfrm>
                <a:off x="5488357" y="7291233"/>
                <a:ext cx="432000" cy="432000"/>
              </a:xfrm>
              <a:prstGeom prst="roundRect">
                <a:avLst/>
              </a:prstGeom>
              <a:solidFill>
                <a:srgbClr val="C8B1E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b="1" noProof="0" dirty="0">
                    <a:solidFill>
                      <a:schemeClr val="accent1">
                        <a:lumMod val="75000"/>
                      </a:schemeClr>
                    </a:solidFill>
                    <a:latin typeface="Yrsa" panose="02020503060400000000" pitchFamily="18" charset="0"/>
                    <a:cs typeface="Aharoni" panose="02010803020104030203" pitchFamily="2" charset="-79"/>
                  </a:rPr>
                  <a:t>A</a:t>
                </a:r>
              </a:p>
            </p:txBody>
          </p:sp>
          <p:sp>
            <p:nvSpPr>
              <p:cNvPr id="27" name="Rectangle: Rounded Corners 26">
                <a:extLst>
                  <a:ext uri="{FF2B5EF4-FFF2-40B4-BE49-F238E27FC236}">
                    <a16:creationId xmlns:a16="http://schemas.microsoft.com/office/drawing/2014/main" id="{3226B37D-5505-B945-7034-A9849E027366}"/>
                  </a:ext>
                </a:extLst>
              </p:cNvPr>
              <p:cNvSpPr/>
              <p:nvPr/>
            </p:nvSpPr>
            <p:spPr>
              <a:xfrm>
                <a:off x="6005691" y="7291233"/>
                <a:ext cx="432000" cy="432000"/>
              </a:xfrm>
              <a:prstGeom prst="roundRect">
                <a:avLst/>
              </a:prstGeom>
              <a:solidFill>
                <a:srgbClr val="C8B1E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b="1" noProof="0" dirty="0">
                    <a:solidFill>
                      <a:schemeClr val="accent1">
                        <a:lumMod val="75000"/>
                      </a:schemeClr>
                    </a:solidFill>
                    <a:latin typeface="Yrsa" panose="02020503060400000000" pitchFamily="18" charset="0"/>
                    <a:cs typeface="Aharoni" panose="02010803020104030203" pitchFamily="2" charset="-79"/>
                  </a:rPr>
                  <a:t>D</a:t>
                </a:r>
              </a:p>
            </p:txBody>
          </p: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2CFB68C-58CE-74CA-67F2-D7B515E2EA38}"/>
              </a:ext>
            </a:extLst>
          </p:cNvPr>
          <p:cNvGrpSpPr/>
          <p:nvPr/>
        </p:nvGrpSpPr>
        <p:grpSpPr>
          <a:xfrm>
            <a:off x="350839" y="2982912"/>
            <a:ext cx="432000" cy="2590800"/>
            <a:chOff x="350839" y="2982912"/>
            <a:chExt cx="432000" cy="2590800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82D00247-52C8-217E-5F7F-4BBDAFA4757E}"/>
                </a:ext>
              </a:extLst>
            </p:cNvPr>
            <p:cNvSpPr/>
            <p:nvPr/>
          </p:nvSpPr>
          <p:spPr>
            <a:xfrm>
              <a:off x="350839" y="2982912"/>
              <a:ext cx="432000" cy="43200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C8B1E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noProof="0" dirty="0">
                <a:solidFill>
                  <a:schemeClr val="tx1"/>
                </a:solidFill>
                <a:latin typeface="Yrsa" panose="02020503060400000000" pitchFamily="18" charset="0"/>
              </a:endParaRPr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1787EDE5-4DD7-DD95-EBF1-F2E1866F0F77}"/>
                </a:ext>
              </a:extLst>
            </p:cNvPr>
            <p:cNvSpPr/>
            <p:nvPr/>
          </p:nvSpPr>
          <p:spPr>
            <a:xfrm>
              <a:off x="350839" y="3522612"/>
              <a:ext cx="432000" cy="43200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C8B1E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noProof="0" dirty="0">
                <a:solidFill>
                  <a:schemeClr val="tx1"/>
                </a:solidFill>
                <a:latin typeface="Yrsa" panose="02020503060400000000" pitchFamily="18" charset="0"/>
              </a:endParaRPr>
            </a:p>
          </p:txBody>
        </p:sp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D82772C1-F0C5-24E2-4004-3BEC7C04E344}"/>
                </a:ext>
              </a:extLst>
            </p:cNvPr>
            <p:cNvSpPr/>
            <p:nvPr/>
          </p:nvSpPr>
          <p:spPr>
            <a:xfrm>
              <a:off x="350839" y="4062312"/>
              <a:ext cx="432000" cy="43200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C8B1E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noProof="0" dirty="0">
                <a:solidFill>
                  <a:schemeClr val="tx1"/>
                </a:solidFill>
                <a:latin typeface="Yrsa" panose="02020503060400000000" pitchFamily="18" charset="0"/>
              </a:endParaRPr>
            </a:p>
          </p:txBody>
        </p:sp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FABA8BF6-93EB-6069-774B-3CE32BA9601D}"/>
                </a:ext>
              </a:extLst>
            </p:cNvPr>
            <p:cNvSpPr/>
            <p:nvPr/>
          </p:nvSpPr>
          <p:spPr>
            <a:xfrm>
              <a:off x="350839" y="4602012"/>
              <a:ext cx="432000" cy="43200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C8B1E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noProof="0" dirty="0">
                <a:solidFill>
                  <a:schemeClr val="tx1"/>
                </a:solidFill>
                <a:latin typeface="Yrsa" panose="02020503060400000000" pitchFamily="18" charset="0"/>
              </a:endParaRPr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BDF12079-5407-4AC6-1572-5D343BAC4399}"/>
                </a:ext>
              </a:extLst>
            </p:cNvPr>
            <p:cNvSpPr/>
            <p:nvPr/>
          </p:nvSpPr>
          <p:spPr>
            <a:xfrm>
              <a:off x="350839" y="5141712"/>
              <a:ext cx="432000" cy="43200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C8B1E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noProof="0" dirty="0">
                <a:solidFill>
                  <a:schemeClr val="tx1"/>
                </a:solidFill>
                <a:latin typeface="Yrsa" panose="02020503060400000000" pitchFamily="18" charset="0"/>
              </a:endParaRPr>
            </a:p>
          </p:txBody>
        </p:sp>
      </p:grpSp>
      <p:pic>
        <p:nvPicPr>
          <p:cNvPr id="39" name="Picture 38">
            <a:extLst>
              <a:ext uri="{FF2B5EF4-FFF2-40B4-BE49-F238E27FC236}">
                <a16:creationId xmlns:a16="http://schemas.microsoft.com/office/drawing/2014/main" id="{46BFDC26-17C9-05D6-DAC9-4B488CD4F0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4" y="6791333"/>
            <a:ext cx="3896121" cy="259092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D1825BAD-EFC2-7D5E-CE34-8B2A31DE15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402" y="6810701"/>
            <a:ext cx="4567587" cy="25715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49107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6F02283A-F2B0-27DD-DC49-95B3792B3BE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94545" y="2525712"/>
            <a:ext cx="2438400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net zero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0E7B6D71-CE30-6C0C-F9B8-C0206135D5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A. To lead a movement or a specific project.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75A26537-CD54-1AFB-592D-862E9C03D3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4545" y="3127627"/>
            <a:ext cx="2438400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renewable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C9BE8F0C-4EE4-FFB1-13F2-E142D47957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B. A detailed plan or design for how something will work in the future.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B693300C-9A79-D489-55FE-2E2D39D88A0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94545" y="3729542"/>
            <a:ext cx="2438400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to surround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7843D4B8-9F5A-D968-A3C5-3BA780EECE6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C. Energy from a source that is not depleted when used.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58668A08-2BA1-92C4-62A8-DCE1E9E5EF0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D. The leading position in a development or trend.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CEC974B3-AFED-C73E-7AFF-5248B107FD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94545" y="4347285"/>
            <a:ext cx="2438400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flagship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05BD955-86E4-D351-B001-DD1614D59A0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94545" y="4953394"/>
            <a:ext cx="2438400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grid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5B3CC2E3-C45D-1B6A-68EB-5EFA592691E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E. To be all around someone or something.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7B2FE047-194F-ADC6-B231-9A045907B6F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94545" y="5555309"/>
            <a:ext cx="2438400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paradigm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01CC3290-978D-D3A5-373A-27B8808D46A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F. A network of lines that cross each other to form a series of squares or rectangles; often used for electricity.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07A4AB2F-0FCB-F716-5518-E48700D7D2B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94545" y="6157224"/>
            <a:ext cx="2438400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predictability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25C67C33-55F0-00D4-AB0E-C4D32A3F587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195345" y="6216095"/>
            <a:ext cx="10376693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G. Achieving a balance between the carbon emitted into the atmosphere and the carbon removed.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40413852-2EAE-C072-2F75-80ECE4A5597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95345" y="6970512"/>
            <a:ext cx="10376693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H. The most important or high-profile project in a city’s portfolio.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7775068C-8B47-9338-A5E3-45069BCD487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94545" y="6774967"/>
            <a:ext cx="2438400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to spearhead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35D0B0C5-9FDB-3361-C734-7D6C34BA4E54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94545" y="7376526"/>
            <a:ext cx="2438400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blueprint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665204B9-5AFE-2E07-C2C6-65A268F3877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195345" y="7511597"/>
            <a:ext cx="10376693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I. A typical example or pattern of something; a new model.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5C4EE793-8DA8-1A96-6ADD-D7E6DB759DF0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794545" y="7978441"/>
            <a:ext cx="2438400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vanguard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F6E41573-DC47-5721-6CA3-7AB325579A8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195345" y="8113512"/>
            <a:ext cx="10376693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J. The quality of being consistent or able to be expected, which is vital for investors.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D57F723-2FFE-22D2-5DD2-85492BB92C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>
                <a:latin typeface="Yrsa" panose="02020503060400000000" pitchFamily="18" charset="0"/>
              </a:rPr>
              <a:t>Task 5. Match the words on the left with their correct definitions on the right. 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1123C1A6-D522-07A4-A9D2-4BEAEA64F0A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Useful Vocabulary</a:t>
            </a:r>
          </a:p>
        </p:txBody>
      </p:sp>
      <p:pic>
        <p:nvPicPr>
          <p:cNvPr id="72" name="Graphic 71">
            <a:extLst>
              <a:ext uri="{FF2B5EF4-FFF2-40B4-BE49-F238E27FC236}">
                <a16:creationId xmlns:a16="http://schemas.microsoft.com/office/drawing/2014/main" id="{FDDBDED8-DAC0-294F-2B7A-DE04448C6C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0838" y="1305147"/>
            <a:ext cx="540000" cy="540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25891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1FFA3-73D3-A832-583C-C353A3B14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E7E6E572-1408-1AC6-9387-EE2EC1AB0B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56151" y="6258323"/>
            <a:ext cx="2438400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net zero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F6A03F83-C45A-0053-213E-0A77C9A948F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A. To lead a movement or a specific project.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FA3436CA-B2B1-37ED-53B4-8FB22625EF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8695" y="3611803"/>
            <a:ext cx="2438400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renewable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8DB1FF50-7D6F-EDAC-B654-6F1EF0BA12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B. A detailed plan or design for how something will work in the future.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5B9AD871-43B3-A017-196E-DE23980D404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88695" y="4809629"/>
            <a:ext cx="2438400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to surround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501EA9F0-D6A4-7F91-5E51-6E684FAA8D6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C. Energy from a source that is not depleted when used.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F82D58E8-026B-A63C-B8E4-0AC130BBE19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D. The leading position in a development or trend.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0470CC7F-E96E-1257-99C7-B86C0A6C48F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756151" y="6989967"/>
            <a:ext cx="2438400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flagship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2AF82539-3FB1-01E1-6DFC-AD3E266581F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788695" y="5437050"/>
            <a:ext cx="2438400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grid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922B9BDF-41E6-C6F9-B0CD-737CA12FC87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E. To be all around someone or something.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43F23568-B05B-45C6-9658-75F06C0359C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4294644" y="7533557"/>
            <a:ext cx="2438400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paradigm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665A3964-1A5C-EC3A-2A17-0AFB23680DC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F. A network of lines that cross each other to form a series of squares or rectangles; often used for electricity.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13332339-89CD-3240-3EEF-5A00F12F6D3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56151" y="8283427"/>
            <a:ext cx="2438400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predictability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CA4BBB4D-B665-759A-CB43-D5B631AC491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195345" y="6216095"/>
            <a:ext cx="10376693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G. Achieving a balance between the carbon emitted into the atmosphere and the carbon removed.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066AC16C-305A-D5A5-6AE1-4D907F28D02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195345" y="6970512"/>
            <a:ext cx="10376693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H. The most important or high-profile project in a city’s portfolio.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77ED31EA-6E35-82BC-4AD3-001C62E7A08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756151" y="2394018"/>
            <a:ext cx="2438400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to spearhead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D2806301-C427-DEE7-7517-DE1EA1EC320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756151" y="3036057"/>
            <a:ext cx="2438400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blueprint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29DB61E9-0E0D-F532-2EB4-EF6748DC72E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195345" y="7511597"/>
            <a:ext cx="10376693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I. A typical example or pattern of something; a new model.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C8372330-FAA0-4FE6-030E-F93AB76D0E39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13380244" y="4221039"/>
            <a:ext cx="2438400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vanguard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9115FBF7-0B03-DDFE-2FB3-210FF543D047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195345" y="8113512"/>
            <a:ext cx="10376693" cy="432000"/>
          </a:xfrm>
        </p:spPr>
        <p:txBody>
          <a:bodyPr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J. The quality of being consistent or able to be expected, which is vital for investors.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9F7C5404-C2C6-2552-5A9E-1B9303C77F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>
                <a:latin typeface="Yrsa" panose="02020503060400000000" pitchFamily="18" charset="0"/>
              </a:rPr>
              <a:t>Task 5. Match the words on the left with their correct definitions on the right. </a:t>
            </a:r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27282757-5642-C7DF-F5C2-AD5460A194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/>
              <a:t>Useful Vocabulary</a:t>
            </a:r>
            <a:r>
              <a:rPr lang="en-GB" dirty="0">
                <a:solidFill>
                  <a:srgbClr val="FF0000"/>
                </a:solidFill>
                <a:latin typeface="Yrsa" panose="02020503060400000000" pitchFamily="18" charset="0"/>
                <a:ea typeface="Tahoma" panose="020B0604030504040204" pitchFamily="34" charset="0"/>
                <a:cs typeface="Aharoni" panose="02010803020104030203" pitchFamily="2" charset="-79"/>
              </a:rPr>
              <a:t> - Solutions</a:t>
            </a:r>
            <a:endParaRPr lang="en-GB" dirty="0"/>
          </a:p>
        </p:txBody>
      </p:sp>
      <p:pic>
        <p:nvPicPr>
          <p:cNvPr id="72" name="Graphic 71">
            <a:extLst>
              <a:ext uri="{FF2B5EF4-FFF2-40B4-BE49-F238E27FC236}">
                <a16:creationId xmlns:a16="http://schemas.microsoft.com/office/drawing/2014/main" id="{D99F93BB-2B42-CBE2-DBBD-80241AD43A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0838" y="1305147"/>
            <a:ext cx="540000" cy="540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13911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EF4B1E-9E22-4A50-6AEC-444FDBC626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69244" y="1916112"/>
            <a:ext cx="14706600" cy="481964"/>
          </a:xfrm>
          <a:solidFill>
            <a:srgbClr val="ADE1DA"/>
          </a:solidFill>
        </p:spPr>
        <p:txBody>
          <a:bodyPr anchor="ctr"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net zero / renewable / to surround / flagship / a grid / a paradigm / predictability / to spearhead / blueprint / vanguard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 Placeholder 8">
            <a:extLst>
              <a:ext uri="{FF2B5EF4-FFF2-40B4-BE49-F238E27FC236}">
                <a16:creationId xmlns:a16="http://schemas.microsoft.com/office/drawing/2014/main" id="{819AD6B6-0B2D-5612-EEAD-33899B57F5A7}"/>
              </a:ext>
            </a:extLst>
          </p:cNvPr>
          <p:cNvGraphicFramePr>
            <a:graphicFrameLocks noGrp="1"/>
          </p:cNvGraphicFramePr>
          <p:nvPr>
            <p:ph type="tbl" sz="quarter" idx="17"/>
            <p:extLst>
              <p:ext uri="{D42A27DB-BD31-4B8C-83A1-F6EECF244321}">
                <p14:modId xmlns:p14="http://schemas.microsoft.com/office/powerpoint/2010/main" val="849173992"/>
              </p:ext>
            </p:extLst>
          </p:nvPr>
        </p:nvGraphicFramePr>
        <p:xfrm>
          <a:off x="1035844" y="6792913"/>
          <a:ext cx="99822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3499">
                  <a:extLst>
                    <a:ext uri="{9D8B030D-6E8A-4147-A177-3AD203B41FA5}">
                      <a16:colId xmlns:a16="http://schemas.microsoft.com/office/drawing/2014/main" val="1981243352"/>
                    </a:ext>
                  </a:extLst>
                </a:gridCol>
                <a:gridCol w="2586701">
                  <a:extLst>
                    <a:ext uri="{9D8B030D-6E8A-4147-A177-3AD203B41FA5}">
                      <a16:colId xmlns:a16="http://schemas.microsoft.com/office/drawing/2014/main" val="1383697591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221172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Verb</a:t>
                      </a: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D8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Noun</a:t>
                      </a: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D8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Collocation</a:t>
                      </a: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D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0447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b="0" dirty="0"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 ……………….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dirty="0"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innovation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dirty="0"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an innovation ……………….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189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b="0" dirty="0"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 ……………….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dirty="0"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regeneration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dirty="0"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………………. regeneration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9528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b="0" dirty="0"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 ……………….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b="0" kern="100" dirty="0"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sustainability</a:t>
                      </a:r>
                      <a:endParaRPr lang="en-GB" sz="24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dirty="0"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sustainable ……………….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3835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b="0" dirty="0"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 ……………….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dirty="0"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neutrality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dirty="0"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………………. neutrality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738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b="0" dirty="0"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 ……………….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dirty="0"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investment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dirty="0"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………………. direct investment (FDI)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5063400"/>
                  </a:ext>
                </a:extLst>
              </a:tr>
            </a:tbl>
          </a:graphicData>
        </a:graphic>
      </p:graphicFrame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82DBDA-8663-5996-92D4-609CC4D693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Task 6. Complete the sentences with one of the words from the list. You might need to change the form of the word.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A6871D-F2B0-CC5B-BCDD-767AAE9BC27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88144" y="6030912"/>
            <a:ext cx="17221200" cy="481964"/>
          </a:xfrm>
          <a:prstGeom prst="rect">
            <a:avLst/>
          </a:prstGeom>
        </p:spPr>
        <p:txBody>
          <a:bodyPr anchor="t"/>
          <a:lstStyle/>
          <a:p>
            <a:r>
              <a:rPr lang="en-GB" dirty="0"/>
              <a:t>Task 7. 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Complete the table by finding the related word forms or identifying the common business collocation from the video.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504C46-8234-D8EB-A022-52E9932E6A1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>
                <a:latin typeface="Yrsa" panose="02020503060400000000" pitchFamily="18" charset="0"/>
                <a:ea typeface="Tahoma" panose="020B0604030504040204" pitchFamily="34" charset="0"/>
                <a:cs typeface="Aharoni" panose="02010803020104030203" pitchFamily="2" charset="-79"/>
              </a:rPr>
              <a:t>Useful Vocabulary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25B12FA-DEC5-DFBC-681D-7881BA3A9BC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4682" y="2601912"/>
            <a:ext cx="17206561" cy="3177307"/>
          </a:xfrm>
        </p:spPr>
        <p:txBody>
          <a:bodyPr/>
          <a:lstStyle/>
          <a:p>
            <a:pPr lvl="0">
              <a:tabLst>
                <a:tab pos="457200" algn="l"/>
              </a:tabLst>
            </a:pPr>
            <a:r>
              <a:rPr lang="en-GB" kern="100" dirty="0" err="1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Zorrotzaurre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is the </a:t>
            </a:r>
            <a:r>
              <a:rPr lang="en-GB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……………….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project of our urban regeneration strategy.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river that </a:t>
            </a:r>
            <a:r>
              <a:rPr lang="en-GB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……………….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the peninsula will eventually provide hydrothermal energy for the local buildings.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Bilbao is </a:t>
            </a:r>
            <a:r>
              <a:rPr lang="en-GB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………………. 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transition towards a knowledge-based economy.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We need to integrate various </a:t>
            </a:r>
            <a:r>
              <a:rPr lang="en-GB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……………….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energy sources into the city’s smart </a:t>
            </a:r>
            <a:r>
              <a:rPr lang="en-GB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……………….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This new </a:t>
            </a:r>
            <a:r>
              <a:rPr lang="en-GB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……………….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in urban planning offers the </a:t>
            </a:r>
            <a:r>
              <a:rPr lang="en-GB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……………….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that international businesses require before relocating.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As a lighthouse city, Bilbao is in the </a:t>
            </a:r>
            <a:r>
              <a:rPr lang="en-GB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……………….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of European sustainable development.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project serves as a </a:t>
            </a:r>
            <a:r>
              <a:rPr lang="en-GB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……………….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for achieving </a:t>
            </a:r>
            <a:r>
              <a:rPr lang="en-GB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……………….  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status in a dense urban environment.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n-GB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E60F2A9-8881-278B-D317-627805862D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3782" y="1284124"/>
            <a:ext cx="540000" cy="540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DD3B9C37-1F83-6A60-DB26-E0E75171CD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2776" y="5779219"/>
            <a:ext cx="540000" cy="621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52395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01C22-11A6-F46A-C3A5-6ACCC8EDD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67FBF7-FF61-A6A5-804A-BD753603ED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569244" y="1916112"/>
            <a:ext cx="14706600" cy="481964"/>
          </a:xfrm>
          <a:solidFill>
            <a:srgbClr val="ADE1DA"/>
          </a:solidFill>
        </p:spPr>
        <p:txBody>
          <a:bodyPr anchor="ctr"/>
          <a:lstStyle/>
          <a:p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net zero / renewable / to surround / flagship / a grid / a paradigm / predictability / to spearhead / blueprint / vanguard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 Placeholder 8">
            <a:extLst>
              <a:ext uri="{FF2B5EF4-FFF2-40B4-BE49-F238E27FC236}">
                <a16:creationId xmlns:a16="http://schemas.microsoft.com/office/drawing/2014/main" id="{5F781B7C-C6F2-64DD-8F96-6CD0E7197CD0}"/>
              </a:ext>
            </a:extLst>
          </p:cNvPr>
          <p:cNvGraphicFramePr>
            <a:graphicFrameLocks noGrp="1"/>
          </p:cNvGraphicFramePr>
          <p:nvPr>
            <p:ph type="tbl" sz="quarter" idx="17"/>
            <p:extLst>
              <p:ext uri="{D42A27DB-BD31-4B8C-83A1-F6EECF244321}">
                <p14:modId xmlns:p14="http://schemas.microsoft.com/office/powerpoint/2010/main" val="1999517751"/>
              </p:ext>
            </p:extLst>
          </p:nvPr>
        </p:nvGraphicFramePr>
        <p:xfrm>
          <a:off x="1035844" y="6792913"/>
          <a:ext cx="944880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2625">
                  <a:extLst>
                    <a:ext uri="{9D8B030D-6E8A-4147-A177-3AD203B41FA5}">
                      <a16:colId xmlns:a16="http://schemas.microsoft.com/office/drawing/2014/main" val="1981243352"/>
                    </a:ext>
                  </a:extLst>
                </a:gridCol>
                <a:gridCol w="2778487">
                  <a:extLst>
                    <a:ext uri="{9D8B030D-6E8A-4147-A177-3AD203B41FA5}">
                      <a16:colId xmlns:a16="http://schemas.microsoft.com/office/drawing/2014/main" val="1383697591"/>
                    </a:ext>
                  </a:extLst>
                </a:gridCol>
                <a:gridCol w="3997688">
                  <a:extLst>
                    <a:ext uri="{9D8B030D-6E8A-4147-A177-3AD203B41FA5}">
                      <a16:colId xmlns:a16="http://schemas.microsoft.com/office/drawing/2014/main" val="2221172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Verb</a:t>
                      </a: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D8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Noun</a:t>
                      </a: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D8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>
                          <a:solidFill>
                            <a:schemeClr val="tx1"/>
                          </a:solidFill>
                        </a:rPr>
                        <a:t>Collocation</a:t>
                      </a: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D8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0447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b="0" dirty="0">
                          <a:solidFill>
                            <a:srgbClr val="FF0000"/>
                          </a:solidFill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 innovate</a:t>
                      </a:r>
                      <a:endParaRPr lang="en-GB" sz="24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dirty="0"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innovation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dirty="0"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an innovation </a:t>
                      </a:r>
                      <a:r>
                        <a:rPr lang="en-GB" sz="2400" b="0" dirty="0">
                          <a:solidFill>
                            <a:srgbClr val="FF0000"/>
                          </a:solidFill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hub</a:t>
                      </a:r>
                      <a:endParaRPr lang="en-GB" sz="24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189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b="0" dirty="0">
                          <a:solidFill>
                            <a:srgbClr val="FF0000"/>
                          </a:solidFill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 regenerate</a:t>
                      </a:r>
                      <a:endParaRPr lang="en-GB" sz="24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dirty="0"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regeneration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dirty="0">
                          <a:solidFill>
                            <a:srgbClr val="FF0000"/>
                          </a:solidFill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urban</a:t>
                      </a:r>
                      <a:r>
                        <a:rPr lang="en-GB" sz="2400" b="0" dirty="0"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regeneration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9528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b="0" dirty="0">
                          <a:solidFill>
                            <a:srgbClr val="FF0000"/>
                          </a:solidFill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 sustain</a:t>
                      </a:r>
                      <a:endParaRPr lang="en-GB" sz="24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2400" b="0" kern="100" dirty="0"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sustainability</a:t>
                      </a:r>
                      <a:endParaRPr lang="en-GB" sz="2400" b="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dirty="0"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sustainable </a:t>
                      </a:r>
                      <a:r>
                        <a:rPr lang="en-GB" sz="2400" b="0" dirty="0">
                          <a:solidFill>
                            <a:srgbClr val="FF0000"/>
                          </a:solidFill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growth</a:t>
                      </a:r>
                      <a:endParaRPr lang="en-GB" sz="24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3835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b="0" dirty="0">
                          <a:solidFill>
                            <a:srgbClr val="FF0000"/>
                          </a:solidFill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 neutralise</a:t>
                      </a:r>
                      <a:endParaRPr lang="en-GB" sz="24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dirty="0"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neutrality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dirty="0">
                          <a:solidFill>
                            <a:srgbClr val="FF0000"/>
                          </a:solidFill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carbon</a:t>
                      </a:r>
                      <a:r>
                        <a:rPr lang="en-GB" sz="2400" b="0" dirty="0"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neutrality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738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400" b="0" dirty="0">
                          <a:solidFill>
                            <a:srgbClr val="FF0000"/>
                          </a:solidFill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 invest</a:t>
                      </a:r>
                      <a:endParaRPr lang="en-GB" sz="24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dirty="0"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investment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dirty="0">
                          <a:solidFill>
                            <a:srgbClr val="FF0000"/>
                          </a:solidFill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foreign </a:t>
                      </a:r>
                      <a:r>
                        <a:rPr lang="en-GB" sz="2400" b="0" dirty="0">
                          <a:effectLst/>
                          <a:latin typeface="Yrsa" panose="02020503060400000000" pitchFamily="18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direct investment (FDI)</a:t>
                      </a:r>
                      <a:endParaRPr lang="en-GB" sz="2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B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5063400"/>
                  </a:ext>
                </a:extLst>
              </a:tr>
            </a:tbl>
          </a:graphicData>
        </a:graphic>
      </p:graphicFrame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5F57698-484E-45C1-8884-1E11F7A2CB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Task 6. Complete the sentences with one of the words from the list. You might need to change the form of the word.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6FA777-C4E0-E288-F28D-0FD20F5D739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88144" y="6030912"/>
            <a:ext cx="17221200" cy="481964"/>
          </a:xfrm>
          <a:prstGeom prst="rect">
            <a:avLst/>
          </a:prstGeom>
        </p:spPr>
        <p:txBody>
          <a:bodyPr anchor="t"/>
          <a:lstStyle/>
          <a:p>
            <a:r>
              <a:rPr lang="en-GB" dirty="0"/>
              <a:t>Task 7. 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Complete the table by finding the related verbs. Then complete the common business collocations with a word.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1F2F21-C679-102C-41A7-FAFEEF59D98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>
                <a:latin typeface="Yrsa" panose="02020503060400000000" pitchFamily="18" charset="0"/>
                <a:ea typeface="Tahoma" panose="020B0604030504040204" pitchFamily="34" charset="0"/>
                <a:cs typeface="Aharoni" panose="02010803020104030203" pitchFamily="2" charset="-79"/>
              </a:rPr>
              <a:t>Useful Vocabulary</a:t>
            </a:r>
            <a:r>
              <a:rPr lang="en-GB" dirty="0">
                <a:solidFill>
                  <a:srgbClr val="FF0000"/>
                </a:solidFill>
                <a:latin typeface="Yrsa" panose="02020503060400000000" pitchFamily="18" charset="0"/>
                <a:ea typeface="Tahoma" panose="020B0604030504040204" pitchFamily="34" charset="0"/>
                <a:cs typeface="Aharoni" panose="02010803020104030203" pitchFamily="2" charset="-79"/>
              </a:rPr>
              <a:t> - Solutions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86695E9-F3D3-18C3-6D5D-DED1BCE377A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64682" y="2601912"/>
            <a:ext cx="17206561" cy="3177307"/>
          </a:xfrm>
        </p:spPr>
        <p:txBody>
          <a:bodyPr/>
          <a:lstStyle/>
          <a:p>
            <a:pPr lvl="0">
              <a:tabLst>
                <a:tab pos="457200" algn="l"/>
              </a:tabLst>
            </a:pPr>
            <a:r>
              <a:rPr lang="en-GB" kern="100" dirty="0" err="1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Zorrotzaurre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is the </a:t>
            </a:r>
            <a:r>
              <a:rPr lang="en-GB" b="1" kern="100" dirty="0">
                <a:solidFill>
                  <a:srgbClr val="FF0000"/>
                </a:solidFill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flagship</a:t>
            </a:r>
            <a:r>
              <a:rPr lang="en-GB" kern="100" dirty="0">
                <a:solidFill>
                  <a:srgbClr val="FF0000"/>
                </a:solidFill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project of our urban regeneration strategy.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river that </a:t>
            </a:r>
            <a:r>
              <a:rPr lang="en-GB" b="1" kern="100" dirty="0">
                <a:solidFill>
                  <a:srgbClr val="FF0000"/>
                </a:solidFill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surrounds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the peninsula will eventually provide hydrothermal energy for the local buildings.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Bilbao is </a:t>
            </a:r>
            <a:r>
              <a:rPr lang="en-GB" b="1" kern="100" dirty="0">
                <a:solidFill>
                  <a:srgbClr val="FF0000"/>
                </a:solidFill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spearheading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the transition towards a knowledge-based economy.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We need to integrate various </a:t>
            </a:r>
            <a:r>
              <a:rPr lang="en-GB" b="1" kern="100" dirty="0">
                <a:solidFill>
                  <a:srgbClr val="FF0000"/>
                </a:solidFill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renewable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energy sources into the city’s smart </a:t>
            </a:r>
            <a:r>
              <a:rPr lang="en-GB" b="1" kern="100" dirty="0">
                <a:solidFill>
                  <a:srgbClr val="FF0000"/>
                </a:solidFill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grid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This new </a:t>
            </a:r>
            <a:r>
              <a:rPr lang="en-GB" b="1" kern="100" dirty="0">
                <a:solidFill>
                  <a:srgbClr val="FF0000"/>
                </a:solidFill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paradigm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in urban planning offers the </a:t>
            </a:r>
            <a:r>
              <a:rPr lang="en-GB" b="1" kern="100" dirty="0">
                <a:solidFill>
                  <a:srgbClr val="FF0000"/>
                </a:solidFill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predictability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that international businesses require before relocating.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As a lighthouse city, Bilbao is in the </a:t>
            </a:r>
            <a:r>
              <a:rPr lang="en-GB" b="1" kern="100" dirty="0">
                <a:solidFill>
                  <a:srgbClr val="FF0000"/>
                </a:solidFill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vanguard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of European sustainable development.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project serves as a </a:t>
            </a:r>
            <a:r>
              <a:rPr lang="en-GB" b="1" kern="100" dirty="0">
                <a:solidFill>
                  <a:srgbClr val="FF0000"/>
                </a:solidFill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blueprint</a:t>
            </a:r>
            <a:r>
              <a:rPr lang="en-GB" kern="100" dirty="0">
                <a:solidFill>
                  <a:srgbClr val="FF0000"/>
                </a:solidFill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for achieving </a:t>
            </a:r>
            <a:r>
              <a:rPr lang="en-GB" b="1" kern="100" dirty="0">
                <a:solidFill>
                  <a:srgbClr val="FF0000"/>
                </a:solidFill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net zero</a:t>
            </a:r>
            <a:r>
              <a:rPr lang="en-GB" kern="100" dirty="0">
                <a:solidFill>
                  <a:srgbClr val="FF0000"/>
                </a:solidFill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status in a dense urban environment.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en-GB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E7C17E3-3198-4EA1-DD89-3CBFDACAAC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3782" y="1284124"/>
            <a:ext cx="540000" cy="540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5E8DE2FE-0A50-0E75-0A91-67E4AEFA7B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2776" y="5779219"/>
            <a:ext cx="540000" cy="621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20870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9C2258-3DC2-09B8-C23E-1FB726A8DA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 anchor="t"/>
          <a:lstStyle/>
          <a:p>
            <a:r>
              <a:rPr lang="en-GB" dirty="0"/>
              <a:t>Task 8. Watch the </a:t>
            </a:r>
            <a:r>
              <a:rPr lang="en-GB" dirty="0">
                <a:hlinkClick r:id="rId3"/>
              </a:rPr>
              <a:t>video</a:t>
            </a:r>
            <a:r>
              <a:rPr lang="en-GB" dirty="0"/>
              <a:t> and</a:t>
            </a:r>
            <a:r>
              <a:rPr lang="en-GB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select the statement that best reflects the main message. 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A3BBB-9A87-85ED-6B7B-D6206945529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0838" y="5898382"/>
            <a:ext cx="17221200" cy="481964"/>
          </a:xfrm>
          <a:prstGeom prst="rect">
            <a:avLst/>
          </a:prstGeom>
        </p:spPr>
        <p:txBody>
          <a:bodyPr anchor="t"/>
          <a:lstStyle/>
          <a:p>
            <a:r>
              <a:rPr lang="en-GB" dirty="0"/>
              <a:t>Task 9. </a:t>
            </a:r>
            <a:r>
              <a:rPr lang="en-GB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Complete the sentences with the correct information from the video.</a:t>
            </a:r>
            <a:endParaRPr lang="en-GB" dirty="0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C172C0DF-4F8C-CC73-635C-2592223FE1C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 err="1"/>
              <a:t>Zorrotzaurre</a:t>
            </a:r>
            <a:r>
              <a:rPr lang="en-GB" dirty="0"/>
              <a:t>: blueprint for a smart city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E401F760-FC48-06BF-6707-DA811321269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79244" y="2220913"/>
            <a:ext cx="12192000" cy="2743199"/>
          </a:xfrm>
        </p:spPr>
        <p:txBody>
          <a:bodyPr/>
          <a:lstStyle/>
          <a:p>
            <a:pPr>
              <a:buNone/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A. </a:t>
            </a:r>
            <a:r>
              <a:rPr lang="en-GB" kern="100" dirty="0" err="1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Zorrotzaurre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is primarily a residential development designed to solve the housing crisis in Bilbao. </a:t>
            </a:r>
          </a:p>
          <a:p>
            <a:pPr>
              <a:buNone/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B. The project is a real-world testing ground for integrating hydrothermal energy and carbon-neutral policies into an urban environment. </a:t>
            </a:r>
          </a:p>
          <a:p>
            <a:pPr>
              <a:buNone/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C. Bilbao is struggling to move away from its industrial past and is looking for EU funding to save the </a:t>
            </a:r>
            <a:r>
              <a:rPr lang="en-GB" kern="100" dirty="0" err="1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Zorrotzaurre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peninsula.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87A1A169-BB3E-E4E0-98D6-4F3FC9CBD74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10760" y="6685146"/>
            <a:ext cx="17160483" cy="2241366"/>
          </a:xfrm>
        </p:spPr>
        <p:txBody>
          <a:bodyPr/>
          <a:lstStyle/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kern="100" dirty="0" err="1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Zorrotzaurre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is described as a lighthouse city, which means it serves as a __________ for other European urban areas.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heating system for the island will primarily use __________ energy from the nearby river.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video mentions that the goal is to make the entire district __________ by 2050 at the latest.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One of the main challenges for the project is balancing the needs of different __________, including local residents and international investors.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endParaRPr lang="en-GB" dirty="0"/>
          </a:p>
        </p:txBody>
      </p:sp>
      <p:pic>
        <p:nvPicPr>
          <p:cNvPr id="33" name="Picture 32" descr="A pencil on a paper&#10;&#10;AI-generated content may be incorrect.">
            <a:extLst>
              <a:ext uri="{FF2B5EF4-FFF2-40B4-BE49-F238E27FC236}">
                <a16:creationId xmlns:a16="http://schemas.microsoft.com/office/drawing/2014/main" id="{B2370123-6E30-9C3D-F783-DA6D2D82B1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44" y="5874172"/>
            <a:ext cx="540000" cy="540000"/>
          </a:xfrm>
          <a:prstGeom prst="rect">
            <a:avLst/>
          </a:prstGeom>
        </p:spPr>
      </p:pic>
      <p:pic>
        <p:nvPicPr>
          <p:cNvPr id="34" name="Picture 33" descr="A cartoon television with a red button&#10;&#10;AI-generated content may be incorrect.">
            <a:extLst>
              <a:ext uri="{FF2B5EF4-FFF2-40B4-BE49-F238E27FC236}">
                <a16:creationId xmlns:a16="http://schemas.microsoft.com/office/drawing/2014/main" id="{D4000BA7-4731-EAE4-C132-2A9D236402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38" y="1223712"/>
            <a:ext cx="540000" cy="540000"/>
          </a:xfrm>
          <a:prstGeom prst="rect">
            <a:avLst/>
          </a:prstGeom>
        </p:spPr>
      </p:pic>
      <p:pic>
        <p:nvPicPr>
          <p:cNvPr id="35" name="Picture 34">
            <a:hlinkClick r:id="rId3"/>
            <a:extLst>
              <a:ext uri="{FF2B5EF4-FFF2-40B4-BE49-F238E27FC236}">
                <a16:creationId xmlns:a16="http://schemas.microsoft.com/office/drawing/2014/main" id="{C3D99F4B-8459-8FCE-F980-F87E8C27E7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0838" y="2269886"/>
            <a:ext cx="3306862" cy="1856973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B35E6551-B45A-4BF3-032B-584934934E5E}"/>
              </a:ext>
            </a:extLst>
          </p:cNvPr>
          <p:cNvGrpSpPr/>
          <p:nvPr/>
        </p:nvGrpSpPr>
        <p:grpSpPr>
          <a:xfrm rot="20565760">
            <a:off x="2910757" y="3306320"/>
            <a:ext cx="1431776" cy="1556814"/>
            <a:chOff x="4813744" y="6779712"/>
            <a:chExt cx="2104379" cy="25159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00E6CE4-F2CB-9479-87EB-3EF8B3457440}"/>
                </a:ext>
              </a:extLst>
            </p:cNvPr>
            <p:cNvGrpSpPr/>
            <p:nvPr/>
          </p:nvGrpSpPr>
          <p:grpSpPr>
            <a:xfrm>
              <a:off x="5213644" y="6779712"/>
              <a:ext cx="1080000" cy="1080000"/>
              <a:chOff x="5213644" y="6779712"/>
              <a:chExt cx="1080000" cy="1080000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9B0A3F75-E013-AA40-968F-1F0D6B5EC44D}"/>
                  </a:ext>
                </a:extLst>
              </p:cNvPr>
              <p:cNvSpPr/>
              <p:nvPr/>
            </p:nvSpPr>
            <p:spPr>
              <a:xfrm>
                <a:off x="5213644" y="6779712"/>
                <a:ext cx="1080000" cy="1080000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10394616-2D28-BB30-6643-5FB17691EE41}"/>
                  </a:ext>
                </a:extLst>
              </p:cNvPr>
              <p:cNvSpPr/>
              <p:nvPr/>
            </p:nvSpPr>
            <p:spPr>
              <a:xfrm>
                <a:off x="5298019" y="6864087"/>
                <a:ext cx="911250" cy="911250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88169278-541D-302B-90CE-8B170D0A7690}"/>
                  </a:ext>
                </a:extLst>
              </p:cNvPr>
              <p:cNvSpPr/>
              <p:nvPr/>
            </p:nvSpPr>
            <p:spPr>
              <a:xfrm>
                <a:off x="5382394" y="6948462"/>
                <a:ext cx="742500" cy="742500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7" name="Graphic 7">
              <a:extLst>
                <a:ext uri="{FF2B5EF4-FFF2-40B4-BE49-F238E27FC236}">
                  <a16:creationId xmlns:a16="http://schemas.microsoft.com/office/drawing/2014/main" id="{C9B28A83-1A61-3D1A-0BD4-55A8C7D15961}"/>
                </a:ext>
              </a:extLst>
            </p:cNvPr>
            <p:cNvGrpSpPr/>
            <p:nvPr/>
          </p:nvGrpSpPr>
          <p:grpSpPr>
            <a:xfrm>
              <a:off x="4813744" y="7082471"/>
              <a:ext cx="2104379" cy="2213227"/>
              <a:chOff x="3455325" y="2025561"/>
              <a:chExt cx="4581600" cy="5611631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8" name="Free-form: Shape 82">
                <a:extLst>
                  <a:ext uri="{FF2B5EF4-FFF2-40B4-BE49-F238E27FC236}">
                    <a16:creationId xmlns:a16="http://schemas.microsoft.com/office/drawing/2014/main" id="{A6D14AC3-DF1F-2112-9B3C-DB883B8B99A2}"/>
                  </a:ext>
                </a:extLst>
              </p:cNvPr>
              <p:cNvSpPr/>
              <p:nvPr/>
            </p:nvSpPr>
            <p:spPr>
              <a:xfrm>
                <a:off x="3502865" y="2073114"/>
                <a:ext cx="4486478" cy="5516555"/>
              </a:xfrm>
              <a:custGeom>
                <a:avLst/>
                <a:gdLst>
                  <a:gd name="connsiteX0" fmla="*/ 3778274 w 4486477"/>
                  <a:gd name="connsiteY0" fmla="*/ 2261507 h 5516554"/>
                  <a:gd name="connsiteX1" fmla="*/ 3882396 w 4486477"/>
                  <a:gd name="connsiteY1" fmla="*/ 2024365 h 5516554"/>
                  <a:gd name="connsiteX2" fmla="*/ 4132987 w 4486477"/>
                  <a:gd name="connsiteY2" fmla="*/ 1925845 h 5516554"/>
                  <a:gd name="connsiteX3" fmla="*/ 4486478 w 4486477"/>
                  <a:gd name="connsiteY3" fmla="*/ 2261507 h 5516554"/>
                  <a:gd name="connsiteX4" fmla="*/ 4486478 w 4486477"/>
                  <a:gd name="connsiteY4" fmla="*/ 3428108 h 5516554"/>
                  <a:gd name="connsiteX5" fmla="*/ 4240773 w 4486477"/>
                  <a:gd name="connsiteY5" fmla="*/ 4315954 h 5516554"/>
                  <a:gd name="connsiteX6" fmla="*/ 3996232 w 4486477"/>
                  <a:gd name="connsiteY6" fmla="*/ 5204945 h 5516554"/>
                  <a:gd name="connsiteX7" fmla="*/ 3996232 w 4486477"/>
                  <a:gd name="connsiteY7" fmla="*/ 5516555 h 5516554"/>
                  <a:gd name="connsiteX8" fmla="*/ 1791693 w 4486477"/>
                  <a:gd name="connsiteY8" fmla="*/ 5516555 h 5516554"/>
                  <a:gd name="connsiteX9" fmla="*/ 1182760 w 4486477"/>
                  <a:gd name="connsiteY9" fmla="*/ 4124637 h 5516554"/>
                  <a:gd name="connsiteX10" fmla="*/ 129536 w 4486477"/>
                  <a:gd name="connsiteY10" fmla="*/ 3129104 h 5516554"/>
                  <a:gd name="connsiteX11" fmla="*/ 0 w 4486477"/>
                  <a:gd name="connsiteY11" fmla="*/ 2836975 h 5516554"/>
                  <a:gd name="connsiteX12" fmla="*/ 128326 w 4486477"/>
                  <a:gd name="connsiteY12" fmla="*/ 2544847 h 5516554"/>
                  <a:gd name="connsiteX13" fmla="*/ 748153 w 4486477"/>
                  <a:gd name="connsiteY13" fmla="*/ 2545992 h 5516554"/>
                  <a:gd name="connsiteX14" fmla="*/ 1573788 w 4486477"/>
                  <a:gd name="connsiteY14" fmla="*/ 3341036 h 5516554"/>
                  <a:gd name="connsiteX15" fmla="*/ 1573788 w 4486477"/>
                  <a:gd name="connsiteY15" fmla="*/ 372411 h 5516554"/>
                  <a:gd name="connsiteX16" fmla="*/ 1690003 w 4486477"/>
                  <a:gd name="connsiteY16" fmla="*/ 108924 h 5516554"/>
                  <a:gd name="connsiteX17" fmla="*/ 2002339 w 4486477"/>
                  <a:gd name="connsiteY17" fmla="*/ 1236 h 5516554"/>
                  <a:gd name="connsiteX18" fmla="*/ 2363101 w 4486477"/>
                  <a:gd name="connsiteY18" fmla="*/ 391891 h 5516554"/>
                  <a:gd name="connsiteX19" fmla="*/ 2363101 w 4486477"/>
                  <a:gd name="connsiteY19" fmla="*/ 1717351 h 5516554"/>
                  <a:gd name="connsiteX20" fmla="*/ 2467211 w 4486477"/>
                  <a:gd name="connsiteY20" fmla="*/ 1480209 h 5516554"/>
                  <a:gd name="connsiteX21" fmla="*/ 2716598 w 4486477"/>
                  <a:gd name="connsiteY21" fmla="*/ 1382829 h 5516554"/>
                  <a:gd name="connsiteX22" fmla="*/ 3070094 w 4486477"/>
                  <a:gd name="connsiteY22" fmla="*/ 1717345 h 5516554"/>
                  <a:gd name="connsiteX23" fmla="*/ 3070094 w 4486477"/>
                  <a:gd name="connsiteY23" fmla="*/ 1969378 h 5516554"/>
                  <a:gd name="connsiteX24" fmla="*/ 3174205 w 4486477"/>
                  <a:gd name="connsiteY24" fmla="*/ 1732236 h 5516554"/>
                  <a:gd name="connsiteX25" fmla="*/ 3424801 w 4486477"/>
                  <a:gd name="connsiteY25" fmla="*/ 1633716 h 5516554"/>
                  <a:gd name="connsiteX26" fmla="*/ 3778274 w 4486477"/>
                  <a:gd name="connsiteY26" fmla="*/ 1969378 h 5516554"/>
                  <a:gd name="connsiteX27" fmla="*/ 3778274 w 4486477"/>
                  <a:gd name="connsiteY27" fmla="*/ 2261507 h 5516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486477" h="5516554">
                    <a:moveTo>
                      <a:pt x="3778274" y="2261507"/>
                    </a:moveTo>
                    <a:cubicBezTo>
                      <a:pt x="3778274" y="2168711"/>
                      <a:pt x="3818236" y="2085082"/>
                      <a:pt x="3882396" y="2024365"/>
                    </a:cubicBezTo>
                    <a:cubicBezTo>
                      <a:pt x="3946556" y="1963649"/>
                      <a:pt x="4034973" y="1925845"/>
                      <a:pt x="4132987" y="1925845"/>
                    </a:cubicBezTo>
                    <a:cubicBezTo>
                      <a:pt x="4327910" y="1925845"/>
                      <a:pt x="4486478" y="2075920"/>
                      <a:pt x="4486478" y="2261507"/>
                    </a:cubicBezTo>
                    <a:lnTo>
                      <a:pt x="4486478" y="3428108"/>
                    </a:lnTo>
                    <a:cubicBezTo>
                      <a:pt x="4486478" y="3739712"/>
                      <a:pt x="4401784" y="4045586"/>
                      <a:pt x="4240773" y="4315954"/>
                    </a:cubicBezTo>
                    <a:cubicBezTo>
                      <a:pt x="4079762" y="4587485"/>
                      <a:pt x="3996232" y="4893336"/>
                      <a:pt x="3996232" y="5204945"/>
                    </a:cubicBezTo>
                    <a:lnTo>
                      <a:pt x="3996232" y="5516555"/>
                    </a:lnTo>
                    <a:lnTo>
                      <a:pt x="1791693" y="5516555"/>
                    </a:lnTo>
                    <a:cubicBezTo>
                      <a:pt x="1791693" y="4994142"/>
                      <a:pt x="1572572" y="4493543"/>
                      <a:pt x="1182760" y="4124637"/>
                    </a:cubicBezTo>
                    <a:lnTo>
                      <a:pt x="129536" y="3129104"/>
                    </a:lnTo>
                    <a:cubicBezTo>
                      <a:pt x="43580" y="3047767"/>
                      <a:pt x="0" y="2942371"/>
                      <a:pt x="0" y="2836975"/>
                    </a:cubicBezTo>
                    <a:cubicBezTo>
                      <a:pt x="0" y="2730434"/>
                      <a:pt x="43580" y="2625038"/>
                      <a:pt x="128326" y="2544847"/>
                    </a:cubicBezTo>
                    <a:cubicBezTo>
                      <a:pt x="300226" y="2382172"/>
                      <a:pt x="578668" y="2383318"/>
                      <a:pt x="748153" y="2545992"/>
                    </a:cubicBezTo>
                    <a:lnTo>
                      <a:pt x="1573788" y="3341036"/>
                    </a:lnTo>
                    <a:lnTo>
                      <a:pt x="1573788" y="372411"/>
                    </a:lnTo>
                    <a:cubicBezTo>
                      <a:pt x="1573788" y="269307"/>
                      <a:pt x="1617368" y="176510"/>
                      <a:pt x="1690003" y="108924"/>
                    </a:cubicBezTo>
                    <a:cubicBezTo>
                      <a:pt x="1767477" y="34462"/>
                      <a:pt x="1880063" y="-7931"/>
                      <a:pt x="2002339" y="1236"/>
                    </a:cubicBezTo>
                    <a:cubicBezTo>
                      <a:pt x="2210565" y="17280"/>
                      <a:pt x="2363101" y="194845"/>
                      <a:pt x="2363101" y="391891"/>
                    </a:cubicBezTo>
                    <a:lnTo>
                      <a:pt x="2363101" y="1717351"/>
                    </a:lnTo>
                    <a:cubicBezTo>
                      <a:pt x="2363101" y="1624555"/>
                      <a:pt x="2403045" y="1540931"/>
                      <a:pt x="2467211" y="1480209"/>
                    </a:cubicBezTo>
                    <a:cubicBezTo>
                      <a:pt x="2530162" y="1419487"/>
                      <a:pt x="2619747" y="1382829"/>
                      <a:pt x="2716598" y="1382829"/>
                    </a:cubicBezTo>
                    <a:cubicBezTo>
                      <a:pt x="2912713" y="1382829"/>
                      <a:pt x="3070094" y="1531758"/>
                      <a:pt x="3070094" y="1717345"/>
                    </a:cubicBezTo>
                    <a:lnTo>
                      <a:pt x="3070094" y="1969378"/>
                    </a:lnTo>
                    <a:cubicBezTo>
                      <a:pt x="3070094" y="1876582"/>
                      <a:pt x="3110045" y="1792959"/>
                      <a:pt x="3174205" y="1732236"/>
                    </a:cubicBezTo>
                    <a:cubicBezTo>
                      <a:pt x="3238365" y="1671520"/>
                      <a:pt x="3326746" y="1633716"/>
                      <a:pt x="3424801" y="1633716"/>
                    </a:cubicBezTo>
                    <a:cubicBezTo>
                      <a:pt x="3619707" y="1633716"/>
                      <a:pt x="3778274" y="1783791"/>
                      <a:pt x="3778274" y="1969378"/>
                    </a:cubicBezTo>
                    <a:lnTo>
                      <a:pt x="3778274" y="2261507"/>
                    </a:lnTo>
                    <a:close/>
                  </a:path>
                </a:pathLst>
              </a:custGeom>
              <a:solidFill>
                <a:srgbClr val="FFFFFF"/>
              </a:solidFill>
              <a:ln w="581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grpSp>
            <p:nvGrpSpPr>
              <p:cNvPr id="9" name="Graphic 7">
                <a:extLst>
                  <a:ext uri="{FF2B5EF4-FFF2-40B4-BE49-F238E27FC236}">
                    <a16:creationId xmlns:a16="http://schemas.microsoft.com/office/drawing/2014/main" id="{2E992783-4021-0F68-FA2C-8C1BCCAE85E8}"/>
                  </a:ext>
                </a:extLst>
              </p:cNvPr>
              <p:cNvGrpSpPr/>
              <p:nvPr/>
            </p:nvGrpSpPr>
            <p:grpSpPr>
              <a:xfrm>
                <a:off x="3455325" y="2025561"/>
                <a:ext cx="4581600" cy="5611631"/>
                <a:chOff x="3455325" y="2025561"/>
                <a:chExt cx="4581600" cy="5611631"/>
              </a:xfrm>
              <a:solidFill>
                <a:srgbClr val="000000"/>
              </a:solidFill>
            </p:grpSpPr>
            <p:sp>
              <p:nvSpPr>
                <p:cNvPr id="10" name="Free-form: Shape 84">
                  <a:extLst>
                    <a:ext uri="{FF2B5EF4-FFF2-40B4-BE49-F238E27FC236}">
                      <a16:creationId xmlns:a16="http://schemas.microsoft.com/office/drawing/2014/main" id="{2A79DDD1-3E0A-3776-7346-A7ED8B78A03A}"/>
                    </a:ext>
                  </a:extLst>
                </p:cNvPr>
                <p:cNvSpPr/>
                <p:nvPr/>
              </p:nvSpPr>
              <p:spPr>
                <a:xfrm>
                  <a:off x="5818426" y="3408403"/>
                  <a:ext cx="802064" cy="681625"/>
                </a:xfrm>
                <a:custGeom>
                  <a:avLst/>
                  <a:gdLst>
                    <a:gd name="connsiteX0" fmla="*/ 754534 w 802064"/>
                    <a:gd name="connsiteY0" fmla="*/ 681626 h 681625"/>
                    <a:gd name="connsiteX1" fmla="*/ 706993 w 802064"/>
                    <a:gd name="connsiteY1" fmla="*/ 634085 h 681625"/>
                    <a:gd name="connsiteX2" fmla="*/ 706993 w 802064"/>
                    <a:gd name="connsiteY2" fmla="*/ 382046 h 681625"/>
                    <a:gd name="connsiteX3" fmla="*/ 401026 w 802064"/>
                    <a:gd name="connsiteY3" fmla="*/ 95076 h 681625"/>
                    <a:gd name="connsiteX4" fmla="*/ 184650 w 802064"/>
                    <a:gd name="connsiteY4" fmla="*/ 179136 h 681625"/>
                    <a:gd name="connsiteX5" fmla="*/ 95076 w 802064"/>
                    <a:gd name="connsiteY5" fmla="*/ 382046 h 681625"/>
                    <a:gd name="connsiteX6" fmla="*/ 47535 w 802064"/>
                    <a:gd name="connsiteY6" fmla="*/ 429581 h 681625"/>
                    <a:gd name="connsiteX7" fmla="*/ 0 w 802064"/>
                    <a:gd name="connsiteY7" fmla="*/ 382046 h 681625"/>
                    <a:gd name="connsiteX8" fmla="*/ 118990 w 802064"/>
                    <a:gd name="connsiteY8" fmla="*/ 110381 h 681625"/>
                    <a:gd name="connsiteX9" fmla="*/ 401020 w 802064"/>
                    <a:gd name="connsiteY9" fmla="*/ 0 h 681625"/>
                    <a:gd name="connsiteX10" fmla="*/ 802064 w 802064"/>
                    <a:gd name="connsiteY10" fmla="*/ 382046 h 681625"/>
                    <a:gd name="connsiteX11" fmla="*/ 802064 w 802064"/>
                    <a:gd name="connsiteY11" fmla="*/ 634085 h 681625"/>
                    <a:gd name="connsiteX12" fmla="*/ 754534 w 802064"/>
                    <a:gd name="connsiteY12" fmla="*/ 681626 h 681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02064" h="681625">
                      <a:moveTo>
                        <a:pt x="754534" y="681626"/>
                      </a:moveTo>
                      <a:cubicBezTo>
                        <a:pt x="728277" y="681626"/>
                        <a:pt x="706993" y="660342"/>
                        <a:pt x="706993" y="634085"/>
                      </a:cubicBezTo>
                      <a:lnTo>
                        <a:pt x="706993" y="382046"/>
                      </a:lnTo>
                      <a:cubicBezTo>
                        <a:pt x="706993" y="223804"/>
                        <a:pt x="569738" y="95076"/>
                        <a:pt x="401026" y="95076"/>
                      </a:cubicBezTo>
                      <a:cubicBezTo>
                        <a:pt x="318898" y="95076"/>
                        <a:pt x="240033" y="125720"/>
                        <a:pt x="184650" y="179136"/>
                      </a:cubicBezTo>
                      <a:cubicBezTo>
                        <a:pt x="126761" y="233902"/>
                        <a:pt x="95076" y="305850"/>
                        <a:pt x="95076" y="382046"/>
                      </a:cubicBezTo>
                      <a:cubicBezTo>
                        <a:pt x="95076" y="408297"/>
                        <a:pt x="73793" y="429581"/>
                        <a:pt x="47535" y="429581"/>
                      </a:cubicBezTo>
                      <a:cubicBezTo>
                        <a:pt x="21284" y="429581"/>
                        <a:pt x="0" y="408297"/>
                        <a:pt x="0" y="382046"/>
                      </a:cubicBezTo>
                      <a:cubicBezTo>
                        <a:pt x="0" y="279436"/>
                        <a:pt x="42259" y="182958"/>
                        <a:pt x="118990" y="110381"/>
                      </a:cubicBezTo>
                      <a:cubicBezTo>
                        <a:pt x="191567" y="40346"/>
                        <a:pt x="294502" y="0"/>
                        <a:pt x="401020" y="0"/>
                      </a:cubicBezTo>
                      <a:cubicBezTo>
                        <a:pt x="622160" y="0"/>
                        <a:pt x="802064" y="171382"/>
                        <a:pt x="802064" y="382046"/>
                      </a:cubicBezTo>
                      <a:lnTo>
                        <a:pt x="802064" y="634085"/>
                      </a:lnTo>
                      <a:cubicBezTo>
                        <a:pt x="802070" y="660342"/>
                        <a:pt x="780786" y="681626"/>
                        <a:pt x="754534" y="68162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58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" name="Free-form: Shape 85">
                  <a:extLst>
                    <a:ext uri="{FF2B5EF4-FFF2-40B4-BE49-F238E27FC236}">
                      <a16:creationId xmlns:a16="http://schemas.microsoft.com/office/drawing/2014/main" id="{40038615-E4D2-0AC6-EEF5-7E56DD4FDB0C}"/>
                    </a:ext>
                  </a:extLst>
                </p:cNvPr>
                <p:cNvSpPr/>
                <p:nvPr/>
              </p:nvSpPr>
              <p:spPr>
                <a:xfrm>
                  <a:off x="6525419" y="4130805"/>
                  <a:ext cx="95076" cy="216846"/>
                </a:xfrm>
                <a:custGeom>
                  <a:avLst/>
                  <a:gdLst>
                    <a:gd name="connsiteX0" fmla="*/ 47541 w 95076"/>
                    <a:gd name="connsiteY0" fmla="*/ 216847 h 216846"/>
                    <a:gd name="connsiteX1" fmla="*/ 0 w 95076"/>
                    <a:gd name="connsiteY1" fmla="*/ 169311 h 216846"/>
                    <a:gd name="connsiteX2" fmla="*/ 0 w 95076"/>
                    <a:gd name="connsiteY2" fmla="*/ 47535 h 216846"/>
                    <a:gd name="connsiteX3" fmla="*/ 47541 w 95076"/>
                    <a:gd name="connsiteY3" fmla="*/ 0 h 216846"/>
                    <a:gd name="connsiteX4" fmla="*/ 95076 w 95076"/>
                    <a:gd name="connsiteY4" fmla="*/ 47535 h 216846"/>
                    <a:gd name="connsiteX5" fmla="*/ 95076 w 95076"/>
                    <a:gd name="connsiteY5" fmla="*/ 169311 h 216846"/>
                    <a:gd name="connsiteX6" fmla="*/ 47541 w 95076"/>
                    <a:gd name="connsiteY6" fmla="*/ 216847 h 2168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5076" h="216846">
                      <a:moveTo>
                        <a:pt x="47541" y="216847"/>
                      </a:moveTo>
                      <a:cubicBezTo>
                        <a:pt x="21284" y="216847"/>
                        <a:pt x="0" y="195563"/>
                        <a:pt x="0" y="169311"/>
                      </a:cubicBezTo>
                      <a:lnTo>
                        <a:pt x="0" y="47535"/>
                      </a:lnTo>
                      <a:cubicBezTo>
                        <a:pt x="0" y="21284"/>
                        <a:pt x="21284" y="0"/>
                        <a:pt x="47541" y="0"/>
                      </a:cubicBezTo>
                      <a:cubicBezTo>
                        <a:pt x="73793" y="0"/>
                        <a:pt x="95076" y="21284"/>
                        <a:pt x="95076" y="47535"/>
                      </a:cubicBezTo>
                      <a:lnTo>
                        <a:pt x="95076" y="169311"/>
                      </a:lnTo>
                      <a:cubicBezTo>
                        <a:pt x="95076" y="195563"/>
                        <a:pt x="73793" y="216847"/>
                        <a:pt x="47541" y="21684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58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" name="Free-form: Shape 86">
                  <a:extLst>
                    <a:ext uri="{FF2B5EF4-FFF2-40B4-BE49-F238E27FC236}">
                      <a16:creationId xmlns:a16="http://schemas.microsoft.com/office/drawing/2014/main" id="{E7462978-A961-48FE-D55F-F9B4373F0F8B}"/>
                    </a:ext>
                  </a:extLst>
                </p:cNvPr>
                <p:cNvSpPr/>
                <p:nvPr/>
              </p:nvSpPr>
              <p:spPr>
                <a:xfrm>
                  <a:off x="6525419" y="3659295"/>
                  <a:ext cx="803303" cy="722861"/>
                </a:xfrm>
                <a:custGeom>
                  <a:avLst/>
                  <a:gdLst>
                    <a:gd name="connsiteX0" fmla="*/ 755721 w 803303"/>
                    <a:gd name="connsiteY0" fmla="*/ 722862 h 722861"/>
                    <a:gd name="connsiteX1" fmla="*/ 708197 w 803303"/>
                    <a:gd name="connsiteY1" fmla="*/ 675326 h 722861"/>
                    <a:gd name="connsiteX2" fmla="*/ 708197 w 803303"/>
                    <a:gd name="connsiteY2" fmla="*/ 383192 h 722861"/>
                    <a:gd name="connsiteX3" fmla="*/ 402254 w 803303"/>
                    <a:gd name="connsiteY3" fmla="*/ 95077 h 722861"/>
                    <a:gd name="connsiteX4" fmla="*/ 184325 w 803303"/>
                    <a:gd name="connsiteY4" fmla="*/ 180567 h 722861"/>
                    <a:gd name="connsiteX5" fmla="*/ 95076 w 803303"/>
                    <a:gd name="connsiteY5" fmla="*/ 383186 h 722861"/>
                    <a:gd name="connsiteX6" fmla="*/ 95076 w 803303"/>
                    <a:gd name="connsiteY6" fmla="*/ 640809 h 722861"/>
                    <a:gd name="connsiteX7" fmla="*/ 47541 w 803303"/>
                    <a:gd name="connsiteY7" fmla="*/ 688344 h 722861"/>
                    <a:gd name="connsiteX8" fmla="*/ 0 w 803303"/>
                    <a:gd name="connsiteY8" fmla="*/ 640809 h 722861"/>
                    <a:gd name="connsiteX9" fmla="*/ 0 w 803303"/>
                    <a:gd name="connsiteY9" fmla="*/ 383192 h 722861"/>
                    <a:gd name="connsiteX10" fmla="*/ 118972 w 803303"/>
                    <a:gd name="connsiteY10" fmla="*/ 111527 h 722861"/>
                    <a:gd name="connsiteX11" fmla="*/ 402254 w 803303"/>
                    <a:gd name="connsiteY11" fmla="*/ 0 h 722861"/>
                    <a:gd name="connsiteX12" fmla="*/ 803303 w 803303"/>
                    <a:gd name="connsiteY12" fmla="*/ 383192 h 722861"/>
                    <a:gd name="connsiteX13" fmla="*/ 803303 w 803303"/>
                    <a:gd name="connsiteY13" fmla="*/ 675321 h 722861"/>
                    <a:gd name="connsiteX14" fmla="*/ 755721 w 803303"/>
                    <a:gd name="connsiteY14" fmla="*/ 722862 h 7228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803303" h="722861">
                      <a:moveTo>
                        <a:pt x="755721" y="722862"/>
                      </a:moveTo>
                      <a:cubicBezTo>
                        <a:pt x="729487" y="722862"/>
                        <a:pt x="708197" y="701578"/>
                        <a:pt x="708197" y="675326"/>
                      </a:cubicBezTo>
                      <a:lnTo>
                        <a:pt x="708197" y="383192"/>
                      </a:lnTo>
                      <a:cubicBezTo>
                        <a:pt x="708197" y="224316"/>
                        <a:pt x="570954" y="95077"/>
                        <a:pt x="402254" y="95077"/>
                      </a:cubicBezTo>
                      <a:cubicBezTo>
                        <a:pt x="319991" y="95077"/>
                        <a:pt x="242592" y="125447"/>
                        <a:pt x="184325" y="180567"/>
                      </a:cubicBezTo>
                      <a:cubicBezTo>
                        <a:pt x="126778" y="235042"/>
                        <a:pt x="95076" y="307008"/>
                        <a:pt x="95076" y="383186"/>
                      </a:cubicBezTo>
                      <a:lnTo>
                        <a:pt x="95076" y="640809"/>
                      </a:lnTo>
                      <a:cubicBezTo>
                        <a:pt x="95076" y="667067"/>
                        <a:pt x="73793" y="688344"/>
                        <a:pt x="47541" y="688344"/>
                      </a:cubicBezTo>
                      <a:cubicBezTo>
                        <a:pt x="21284" y="688344"/>
                        <a:pt x="0" y="667061"/>
                        <a:pt x="0" y="640809"/>
                      </a:cubicBezTo>
                      <a:lnTo>
                        <a:pt x="0" y="383192"/>
                      </a:lnTo>
                      <a:cubicBezTo>
                        <a:pt x="0" y="280617"/>
                        <a:pt x="42260" y="184145"/>
                        <a:pt x="118972" y="111527"/>
                      </a:cubicBezTo>
                      <a:cubicBezTo>
                        <a:pt x="194981" y="39613"/>
                        <a:pt x="295578" y="0"/>
                        <a:pt x="402254" y="0"/>
                      </a:cubicBezTo>
                      <a:cubicBezTo>
                        <a:pt x="623376" y="0"/>
                        <a:pt x="803303" y="171894"/>
                        <a:pt x="803303" y="383192"/>
                      </a:cubicBezTo>
                      <a:lnTo>
                        <a:pt x="803303" y="675321"/>
                      </a:lnTo>
                      <a:cubicBezTo>
                        <a:pt x="803303" y="701578"/>
                        <a:pt x="782013" y="722862"/>
                        <a:pt x="755721" y="72286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58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" name="Free-form: Shape 87">
                  <a:extLst>
                    <a:ext uri="{FF2B5EF4-FFF2-40B4-BE49-F238E27FC236}">
                      <a16:creationId xmlns:a16="http://schemas.microsoft.com/office/drawing/2014/main" id="{E1519515-381B-DBAA-71B9-B676B77157D0}"/>
                    </a:ext>
                  </a:extLst>
                </p:cNvPr>
                <p:cNvSpPr/>
                <p:nvPr/>
              </p:nvSpPr>
              <p:spPr>
                <a:xfrm>
                  <a:off x="7233616" y="4359937"/>
                  <a:ext cx="95105" cy="269512"/>
                </a:xfrm>
                <a:custGeom>
                  <a:avLst/>
                  <a:gdLst>
                    <a:gd name="connsiteX0" fmla="*/ 47524 w 95105"/>
                    <a:gd name="connsiteY0" fmla="*/ 269513 h 269512"/>
                    <a:gd name="connsiteX1" fmla="*/ 0 w 95105"/>
                    <a:gd name="connsiteY1" fmla="*/ 221971 h 269512"/>
                    <a:gd name="connsiteX2" fmla="*/ 0 w 95105"/>
                    <a:gd name="connsiteY2" fmla="*/ 47535 h 269512"/>
                    <a:gd name="connsiteX3" fmla="*/ 47524 w 95105"/>
                    <a:gd name="connsiteY3" fmla="*/ 0 h 269512"/>
                    <a:gd name="connsiteX4" fmla="*/ 95106 w 95105"/>
                    <a:gd name="connsiteY4" fmla="*/ 47535 h 269512"/>
                    <a:gd name="connsiteX5" fmla="*/ 95106 w 95105"/>
                    <a:gd name="connsiteY5" fmla="*/ 221971 h 269512"/>
                    <a:gd name="connsiteX6" fmla="*/ 47524 w 95105"/>
                    <a:gd name="connsiteY6" fmla="*/ 269513 h 2695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5105" h="269512">
                      <a:moveTo>
                        <a:pt x="47524" y="269513"/>
                      </a:moveTo>
                      <a:cubicBezTo>
                        <a:pt x="21290" y="269513"/>
                        <a:pt x="0" y="248229"/>
                        <a:pt x="0" y="221971"/>
                      </a:cubicBezTo>
                      <a:lnTo>
                        <a:pt x="0" y="47535"/>
                      </a:lnTo>
                      <a:cubicBezTo>
                        <a:pt x="0" y="21278"/>
                        <a:pt x="21290" y="0"/>
                        <a:pt x="47524" y="0"/>
                      </a:cubicBezTo>
                      <a:cubicBezTo>
                        <a:pt x="73816" y="0"/>
                        <a:pt x="95106" y="21284"/>
                        <a:pt x="95106" y="47535"/>
                      </a:cubicBezTo>
                      <a:lnTo>
                        <a:pt x="95106" y="221971"/>
                      </a:lnTo>
                      <a:cubicBezTo>
                        <a:pt x="95106" y="248229"/>
                        <a:pt x="73816" y="269513"/>
                        <a:pt x="47524" y="26951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58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" name="Free-form: Shape 88">
                  <a:hlinkClick r:id="rId3"/>
                  <a:extLst>
                    <a:ext uri="{FF2B5EF4-FFF2-40B4-BE49-F238E27FC236}">
                      <a16:creationId xmlns:a16="http://schemas.microsoft.com/office/drawing/2014/main" id="{BCEEC90F-EA18-78A5-8663-E2278C2DA71C}"/>
                    </a:ext>
                  </a:extLst>
                </p:cNvPr>
                <p:cNvSpPr/>
                <p:nvPr/>
              </p:nvSpPr>
              <p:spPr>
                <a:xfrm>
                  <a:off x="3455325" y="2025561"/>
                  <a:ext cx="4581600" cy="5611631"/>
                </a:xfrm>
                <a:custGeom>
                  <a:avLst/>
                  <a:gdLst>
                    <a:gd name="connsiteX0" fmla="*/ 4043715 w 4581600"/>
                    <a:gd name="connsiteY0" fmla="*/ 5611631 h 5611631"/>
                    <a:gd name="connsiteX1" fmla="*/ 1839234 w 4581600"/>
                    <a:gd name="connsiteY1" fmla="*/ 5611631 h 5611631"/>
                    <a:gd name="connsiteX2" fmla="*/ 1791699 w 4581600"/>
                    <a:gd name="connsiteY2" fmla="*/ 5564108 h 5611631"/>
                    <a:gd name="connsiteX3" fmla="*/ 1197623 w 4581600"/>
                    <a:gd name="connsiteY3" fmla="*/ 4206743 h 5611631"/>
                    <a:gd name="connsiteX4" fmla="*/ 144421 w 4581600"/>
                    <a:gd name="connsiteY4" fmla="*/ 3211204 h 5611631"/>
                    <a:gd name="connsiteX5" fmla="*/ 0 w 4581600"/>
                    <a:gd name="connsiteY5" fmla="*/ 2884535 h 5611631"/>
                    <a:gd name="connsiteX6" fmla="*/ 143194 w 4581600"/>
                    <a:gd name="connsiteY6" fmla="*/ 2557883 h 5611631"/>
                    <a:gd name="connsiteX7" fmla="*/ 828606 w 4581600"/>
                    <a:gd name="connsiteY7" fmla="*/ 2559250 h 5611631"/>
                    <a:gd name="connsiteX8" fmla="*/ 1573787 w 4581600"/>
                    <a:gd name="connsiteY8" fmla="*/ 3276830 h 5611631"/>
                    <a:gd name="connsiteX9" fmla="*/ 1573787 w 4581600"/>
                    <a:gd name="connsiteY9" fmla="*/ 419959 h 5611631"/>
                    <a:gd name="connsiteX10" fmla="*/ 1705161 w 4581600"/>
                    <a:gd name="connsiteY10" fmla="*/ 121681 h 5611631"/>
                    <a:gd name="connsiteX11" fmla="*/ 2053440 w 4581600"/>
                    <a:gd name="connsiteY11" fmla="*/ 1394 h 5611631"/>
                    <a:gd name="connsiteX12" fmla="*/ 2458189 w 4581600"/>
                    <a:gd name="connsiteY12" fmla="*/ 439433 h 5611631"/>
                    <a:gd name="connsiteX13" fmla="*/ 2458189 w 4581600"/>
                    <a:gd name="connsiteY13" fmla="*/ 2075194 h 5611631"/>
                    <a:gd name="connsiteX14" fmla="*/ 2410648 w 4581600"/>
                    <a:gd name="connsiteY14" fmla="*/ 2122729 h 5611631"/>
                    <a:gd name="connsiteX15" fmla="*/ 2363113 w 4581600"/>
                    <a:gd name="connsiteY15" fmla="*/ 2075194 h 5611631"/>
                    <a:gd name="connsiteX16" fmla="*/ 2363113 w 4581600"/>
                    <a:gd name="connsiteY16" fmla="*/ 439433 h 5611631"/>
                    <a:gd name="connsiteX17" fmla="*/ 2046233 w 4581600"/>
                    <a:gd name="connsiteY17" fmla="*/ 96192 h 5611631"/>
                    <a:gd name="connsiteX18" fmla="*/ 1770485 w 4581600"/>
                    <a:gd name="connsiteY18" fmla="*/ 190757 h 5611631"/>
                    <a:gd name="connsiteX19" fmla="*/ 1668864 w 4581600"/>
                    <a:gd name="connsiteY19" fmla="*/ 419953 h 5611631"/>
                    <a:gd name="connsiteX20" fmla="*/ 1668864 w 4581600"/>
                    <a:gd name="connsiteY20" fmla="*/ 3388589 h 5611631"/>
                    <a:gd name="connsiteX21" fmla="*/ 1639931 w 4581600"/>
                    <a:gd name="connsiteY21" fmla="*/ 3432338 h 5611631"/>
                    <a:gd name="connsiteX22" fmla="*/ 1588359 w 4581600"/>
                    <a:gd name="connsiteY22" fmla="*/ 3422839 h 5611631"/>
                    <a:gd name="connsiteX23" fmla="*/ 762725 w 4581600"/>
                    <a:gd name="connsiteY23" fmla="*/ 2627796 h 5611631"/>
                    <a:gd name="connsiteX24" fmla="*/ 208546 w 4581600"/>
                    <a:gd name="connsiteY24" fmla="*/ 2626923 h 5611631"/>
                    <a:gd name="connsiteX25" fmla="*/ 95077 w 4581600"/>
                    <a:gd name="connsiteY25" fmla="*/ 2884529 h 5611631"/>
                    <a:gd name="connsiteX26" fmla="*/ 209762 w 4581600"/>
                    <a:gd name="connsiteY26" fmla="*/ 3142134 h 5611631"/>
                    <a:gd name="connsiteX27" fmla="*/ 1262958 w 4581600"/>
                    <a:gd name="connsiteY27" fmla="*/ 4137639 h 5611631"/>
                    <a:gd name="connsiteX28" fmla="*/ 1886194 w 4581600"/>
                    <a:gd name="connsiteY28" fmla="*/ 5516526 h 5611631"/>
                    <a:gd name="connsiteX29" fmla="*/ 3996192 w 4581600"/>
                    <a:gd name="connsiteY29" fmla="*/ 5516526 h 5611631"/>
                    <a:gd name="connsiteX30" fmla="*/ 3996192 w 4581600"/>
                    <a:gd name="connsiteY30" fmla="*/ 5252440 h 5611631"/>
                    <a:gd name="connsiteX31" fmla="*/ 4247364 w 4581600"/>
                    <a:gd name="connsiteY31" fmla="*/ 4339251 h 5611631"/>
                    <a:gd name="connsiteX32" fmla="*/ 4486495 w 4581600"/>
                    <a:gd name="connsiteY32" fmla="*/ 3475650 h 5611631"/>
                    <a:gd name="connsiteX33" fmla="*/ 4486495 w 4581600"/>
                    <a:gd name="connsiteY33" fmla="*/ 2309055 h 5611631"/>
                    <a:gd name="connsiteX34" fmla="*/ 4180528 w 4581600"/>
                    <a:gd name="connsiteY34" fmla="*/ 2020940 h 5611631"/>
                    <a:gd name="connsiteX35" fmla="*/ 3962628 w 4581600"/>
                    <a:gd name="connsiteY35" fmla="*/ 2106430 h 5611631"/>
                    <a:gd name="connsiteX36" fmla="*/ 3873397 w 4581600"/>
                    <a:gd name="connsiteY36" fmla="*/ 2309049 h 5611631"/>
                    <a:gd name="connsiteX37" fmla="*/ 3873397 w 4581600"/>
                    <a:gd name="connsiteY37" fmla="*/ 2556341 h 5611631"/>
                    <a:gd name="connsiteX38" fmla="*/ 3825816 w 4581600"/>
                    <a:gd name="connsiteY38" fmla="*/ 2603883 h 5611631"/>
                    <a:gd name="connsiteX39" fmla="*/ 3778292 w 4581600"/>
                    <a:gd name="connsiteY39" fmla="*/ 2556341 h 5611631"/>
                    <a:gd name="connsiteX40" fmla="*/ 3778292 w 4581600"/>
                    <a:gd name="connsiteY40" fmla="*/ 2309049 h 5611631"/>
                    <a:gd name="connsiteX41" fmla="*/ 3897246 w 4581600"/>
                    <a:gd name="connsiteY41" fmla="*/ 2037384 h 5611631"/>
                    <a:gd name="connsiteX42" fmla="*/ 4180586 w 4581600"/>
                    <a:gd name="connsiteY42" fmla="*/ 1925857 h 5611631"/>
                    <a:gd name="connsiteX43" fmla="*/ 4581600 w 4581600"/>
                    <a:gd name="connsiteY43" fmla="*/ 2309049 h 5611631"/>
                    <a:gd name="connsiteX44" fmla="*/ 4581600 w 4581600"/>
                    <a:gd name="connsiteY44" fmla="*/ 3475650 h 5611631"/>
                    <a:gd name="connsiteX45" fmla="*/ 4329149 w 4581600"/>
                    <a:gd name="connsiteY45" fmla="*/ 4387822 h 5611631"/>
                    <a:gd name="connsiteX46" fmla="*/ 4091297 w 4581600"/>
                    <a:gd name="connsiteY46" fmla="*/ 5252440 h 5611631"/>
                    <a:gd name="connsiteX47" fmla="*/ 4091297 w 4581600"/>
                    <a:gd name="connsiteY47" fmla="*/ 5564108 h 5611631"/>
                    <a:gd name="connsiteX48" fmla="*/ 4043715 w 4581600"/>
                    <a:gd name="connsiteY48" fmla="*/ 5611631 h 56116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4581600" h="5611631">
                      <a:moveTo>
                        <a:pt x="4043715" y="5611631"/>
                      </a:moveTo>
                      <a:lnTo>
                        <a:pt x="1839234" y="5611631"/>
                      </a:lnTo>
                      <a:cubicBezTo>
                        <a:pt x="1812977" y="5611631"/>
                        <a:pt x="1791699" y="5590342"/>
                        <a:pt x="1791699" y="5564108"/>
                      </a:cubicBezTo>
                      <a:cubicBezTo>
                        <a:pt x="1791699" y="5051293"/>
                        <a:pt x="1580727" y="4569250"/>
                        <a:pt x="1197623" y="4206743"/>
                      </a:cubicBezTo>
                      <a:lnTo>
                        <a:pt x="144421" y="3211204"/>
                      </a:lnTo>
                      <a:cubicBezTo>
                        <a:pt x="51276" y="3123067"/>
                        <a:pt x="0" y="3007061"/>
                        <a:pt x="0" y="2884535"/>
                      </a:cubicBezTo>
                      <a:cubicBezTo>
                        <a:pt x="0" y="2761258"/>
                        <a:pt x="50851" y="2645258"/>
                        <a:pt x="143194" y="2557883"/>
                      </a:cubicBezTo>
                      <a:cubicBezTo>
                        <a:pt x="333143" y="2378171"/>
                        <a:pt x="640588" y="2378747"/>
                        <a:pt x="828606" y="2559250"/>
                      </a:cubicBezTo>
                      <a:lnTo>
                        <a:pt x="1573787" y="3276830"/>
                      </a:lnTo>
                      <a:lnTo>
                        <a:pt x="1573787" y="419959"/>
                      </a:lnTo>
                      <a:cubicBezTo>
                        <a:pt x="1573787" y="306437"/>
                        <a:pt x="1620456" y="200494"/>
                        <a:pt x="1705161" y="121681"/>
                      </a:cubicBezTo>
                      <a:cubicBezTo>
                        <a:pt x="1794770" y="35551"/>
                        <a:pt x="1921944" y="-8605"/>
                        <a:pt x="2053440" y="1394"/>
                      </a:cubicBezTo>
                      <a:cubicBezTo>
                        <a:pt x="2280432" y="18886"/>
                        <a:pt x="2458189" y="211290"/>
                        <a:pt x="2458189" y="439433"/>
                      </a:cubicBezTo>
                      <a:lnTo>
                        <a:pt x="2458189" y="2075194"/>
                      </a:lnTo>
                      <a:cubicBezTo>
                        <a:pt x="2458189" y="2101445"/>
                        <a:pt x="2436906" y="2122729"/>
                        <a:pt x="2410648" y="2122729"/>
                      </a:cubicBezTo>
                      <a:cubicBezTo>
                        <a:pt x="2384396" y="2122729"/>
                        <a:pt x="2363113" y="2101445"/>
                        <a:pt x="2363113" y="2075194"/>
                      </a:cubicBezTo>
                      <a:lnTo>
                        <a:pt x="2363113" y="439433"/>
                      </a:lnTo>
                      <a:cubicBezTo>
                        <a:pt x="2363113" y="260640"/>
                        <a:pt x="2223932" y="109879"/>
                        <a:pt x="2046233" y="96192"/>
                      </a:cubicBezTo>
                      <a:cubicBezTo>
                        <a:pt x="1941815" y="88438"/>
                        <a:pt x="1841189" y="122821"/>
                        <a:pt x="1770485" y="190757"/>
                      </a:cubicBezTo>
                      <a:cubicBezTo>
                        <a:pt x="1704754" y="251909"/>
                        <a:pt x="1668864" y="333130"/>
                        <a:pt x="1668864" y="419953"/>
                      </a:cubicBezTo>
                      <a:lnTo>
                        <a:pt x="1668864" y="3388589"/>
                      </a:lnTo>
                      <a:cubicBezTo>
                        <a:pt x="1668864" y="3407651"/>
                        <a:pt x="1657469" y="3424869"/>
                        <a:pt x="1639931" y="3432338"/>
                      </a:cubicBezTo>
                      <a:cubicBezTo>
                        <a:pt x="1622405" y="3439783"/>
                        <a:pt x="1602092" y="3436061"/>
                        <a:pt x="1588359" y="3422839"/>
                      </a:cubicBezTo>
                      <a:lnTo>
                        <a:pt x="762725" y="2627796"/>
                      </a:lnTo>
                      <a:cubicBezTo>
                        <a:pt x="610782" y="2481956"/>
                        <a:pt x="362164" y="2481548"/>
                        <a:pt x="208546" y="2626923"/>
                      </a:cubicBezTo>
                      <a:cubicBezTo>
                        <a:pt x="135370" y="2696173"/>
                        <a:pt x="95077" y="2787643"/>
                        <a:pt x="95077" y="2884529"/>
                      </a:cubicBezTo>
                      <a:cubicBezTo>
                        <a:pt x="95077" y="2980664"/>
                        <a:pt x="135801" y="3072134"/>
                        <a:pt x="209762" y="3142134"/>
                      </a:cubicBezTo>
                      <a:lnTo>
                        <a:pt x="1262958" y="4137639"/>
                      </a:lnTo>
                      <a:cubicBezTo>
                        <a:pt x="1653409" y="4507126"/>
                        <a:pt x="1873589" y="4995160"/>
                        <a:pt x="1886194" y="5516526"/>
                      </a:cubicBezTo>
                      <a:lnTo>
                        <a:pt x="3996192" y="5516526"/>
                      </a:lnTo>
                      <a:lnTo>
                        <a:pt x="3996192" y="5252440"/>
                      </a:lnTo>
                      <a:cubicBezTo>
                        <a:pt x="3996192" y="4932106"/>
                        <a:pt x="4083037" y="4616366"/>
                        <a:pt x="4247364" y="4339251"/>
                      </a:cubicBezTo>
                      <a:cubicBezTo>
                        <a:pt x="4403837" y="4076562"/>
                        <a:pt x="4486495" y="3777958"/>
                        <a:pt x="4486495" y="3475650"/>
                      </a:cubicBezTo>
                      <a:lnTo>
                        <a:pt x="4486495" y="2309055"/>
                      </a:lnTo>
                      <a:cubicBezTo>
                        <a:pt x="4486495" y="2150179"/>
                        <a:pt x="4349275" y="2020940"/>
                        <a:pt x="4180528" y="2020940"/>
                      </a:cubicBezTo>
                      <a:cubicBezTo>
                        <a:pt x="4098277" y="2020940"/>
                        <a:pt x="4020913" y="2051309"/>
                        <a:pt x="3962628" y="2106430"/>
                      </a:cubicBezTo>
                      <a:cubicBezTo>
                        <a:pt x="3905099" y="2160905"/>
                        <a:pt x="3873397" y="2232871"/>
                        <a:pt x="3873397" y="2309049"/>
                      </a:cubicBezTo>
                      <a:lnTo>
                        <a:pt x="3873397" y="2556341"/>
                      </a:lnTo>
                      <a:cubicBezTo>
                        <a:pt x="3873397" y="2582599"/>
                        <a:pt x="3852108" y="2603883"/>
                        <a:pt x="3825816" y="2603883"/>
                      </a:cubicBezTo>
                      <a:cubicBezTo>
                        <a:pt x="3799581" y="2603883"/>
                        <a:pt x="3778292" y="2582599"/>
                        <a:pt x="3778292" y="2556341"/>
                      </a:cubicBezTo>
                      <a:lnTo>
                        <a:pt x="3778292" y="2309049"/>
                      </a:lnTo>
                      <a:cubicBezTo>
                        <a:pt x="3778292" y="2206475"/>
                        <a:pt x="3820580" y="2110002"/>
                        <a:pt x="3897246" y="2037384"/>
                      </a:cubicBezTo>
                      <a:cubicBezTo>
                        <a:pt x="3973273" y="1965470"/>
                        <a:pt x="4073905" y="1925857"/>
                        <a:pt x="4180586" y="1925857"/>
                      </a:cubicBezTo>
                      <a:cubicBezTo>
                        <a:pt x="4401685" y="1925857"/>
                        <a:pt x="4581600" y="2097751"/>
                        <a:pt x="4581600" y="2309049"/>
                      </a:cubicBezTo>
                      <a:lnTo>
                        <a:pt x="4581600" y="3475650"/>
                      </a:lnTo>
                      <a:cubicBezTo>
                        <a:pt x="4581600" y="3795083"/>
                        <a:pt x="4494289" y="4110532"/>
                        <a:pt x="4329149" y="4387822"/>
                      </a:cubicBezTo>
                      <a:cubicBezTo>
                        <a:pt x="4173548" y="4650163"/>
                        <a:pt x="4091297" y="4949208"/>
                        <a:pt x="4091297" y="5252440"/>
                      </a:cubicBezTo>
                      <a:lnTo>
                        <a:pt x="4091297" y="5564108"/>
                      </a:lnTo>
                      <a:cubicBezTo>
                        <a:pt x="4091297" y="5590342"/>
                        <a:pt x="4070007" y="5611631"/>
                        <a:pt x="4043715" y="561163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58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B47DA2C-58D1-E33B-319B-D48C6E6FD81D}"/>
              </a:ext>
            </a:extLst>
          </p:cNvPr>
          <p:cNvGrpSpPr/>
          <p:nvPr/>
        </p:nvGrpSpPr>
        <p:grpSpPr>
          <a:xfrm>
            <a:off x="4767188" y="2240782"/>
            <a:ext cx="432000" cy="1828800"/>
            <a:chOff x="4767188" y="1916112"/>
            <a:chExt cx="432000" cy="1828800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A4FE611C-5ED2-08BF-8449-9BD32B10C7E2}"/>
                </a:ext>
              </a:extLst>
            </p:cNvPr>
            <p:cNvSpPr/>
            <p:nvPr/>
          </p:nvSpPr>
          <p:spPr>
            <a:xfrm>
              <a:off x="4767188" y="1916112"/>
              <a:ext cx="432000" cy="43200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C5BD8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noProof="0" dirty="0">
                <a:solidFill>
                  <a:schemeClr val="tx1"/>
                </a:solidFill>
                <a:latin typeface="Yrsa" panose="02020503060400000000" pitchFamily="18" charset="0"/>
              </a:endParaRPr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7AD75774-71C4-B3AC-C76E-FA617A6ECB2C}"/>
                </a:ext>
              </a:extLst>
            </p:cNvPr>
            <p:cNvSpPr/>
            <p:nvPr/>
          </p:nvSpPr>
          <p:spPr>
            <a:xfrm>
              <a:off x="4767188" y="2627112"/>
              <a:ext cx="432000" cy="43200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C5BD8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noProof="0" dirty="0">
                <a:solidFill>
                  <a:schemeClr val="tx1"/>
                </a:solidFill>
                <a:latin typeface="Yrsa" panose="02020503060400000000" pitchFamily="18" charset="0"/>
              </a:endParaRPr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3823A081-3F1E-810F-D1E9-FBD1A8FBA9DD}"/>
                </a:ext>
              </a:extLst>
            </p:cNvPr>
            <p:cNvSpPr/>
            <p:nvPr/>
          </p:nvSpPr>
          <p:spPr>
            <a:xfrm>
              <a:off x="4767188" y="3312912"/>
              <a:ext cx="432000" cy="43200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C5BD8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noProof="0" dirty="0">
                <a:solidFill>
                  <a:schemeClr val="tx1"/>
                </a:solidFill>
                <a:latin typeface="Yrsa" panose="02020503060400000000" pitchFamily="18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808209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B5712-51B8-9ABC-E01C-68C0B8F4A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7E5DB4-05BD-FBB0-B1D4-7872F096F65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 anchor="t"/>
          <a:lstStyle/>
          <a:p>
            <a:r>
              <a:rPr lang="en-GB" dirty="0"/>
              <a:t>Task 8. Watch the </a:t>
            </a:r>
            <a:r>
              <a:rPr lang="en-GB" dirty="0">
                <a:hlinkClick r:id="rId3"/>
              </a:rPr>
              <a:t>video</a:t>
            </a:r>
            <a:r>
              <a:rPr lang="en-GB" dirty="0"/>
              <a:t> and</a:t>
            </a:r>
            <a:r>
              <a:rPr lang="en-GB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select the statement that best reflects the main message. 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A96023-47ED-4CD7-AAB3-26E6C42CB91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0838" y="5898382"/>
            <a:ext cx="17221200" cy="481964"/>
          </a:xfrm>
          <a:prstGeom prst="rect">
            <a:avLst/>
          </a:prstGeom>
        </p:spPr>
        <p:txBody>
          <a:bodyPr anchor="t"/>
          <a:lstStyle/>
          <a:p>
            <a:r>
              <a:rPr lang="en-GB" dirty="0"/>
              <a:t>Task 9. </a:t>
            </a:r>
            <a:r>
              <a:rPr lang="en-GB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Complete the sentences with the correct information from the video.</a:t>
            </a:r>
            <a:endParaRPr lang="en-GB" dirty="0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A3AC3F11-33EB-069D-1E96-2542084309F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 err="1"/>
              <a:t>Zorrotzaurre</a:t>
            </a:r>
            <a:r>
              <a:rPr lang="en-GB" dirty="0"/>
              <a:t>: blueprint for a smart city</a:t>
            </a:r>
            <a:r>
              <a:rPr lang="en-GB" dirty="0">
                <a:solidFill>
                  <a:srgbClr val="FF0000"/>
                </a:solidFill>
                <a:latin typeface="Yrsa" panose="02020503060400000000" pitchFamily="18" charset="0"/>
                <a:ea typeface="Tahoma" panose="020B0604030504040204" pitchFamily="34" charset="0"/>
                <a:cs typeface="Aharoni" panose="02010803020104030203" pitchFamily="2" charset="-79"/>
              </a:rPr>
              <a:t> - Solutions</a:t>
            </a:r>
            <a:endParaRPr lang="en-GB" dirty="0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AF1F7F75-A76E-E330-82F8-A4301C2110A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379244" y="2220913"/>
            <a:ext cx="12192000" cy="2743199"/>
          </a:xfrm>
        </p:spPr>
        <p:txBody>
          <a:bodyPr/>
          <a:lstStyle/>
          <a:p>
            <a:pPr>
              <a:buNone/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A. </a:t>
            </a:r>
            <a:r>
              <a:rPr lang="en-GB" kern="100" dirty="0" err="1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Zorrotzaurre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is primarily a residential development designed to solve the housing crisis in Bilbao. </a:t>
            </a:r>
          </a:p>
          <a:p>
            <a:pPr>
              <a:buNone/>
            </a:pPr>
            <a:r>
              <a:rPr lang="en-GB" kern="100" dirty="0">
                <a:solidFill>
                  <a:srgbClr val="FF0000"/>
                </a:solidFill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B. The project is a real-world testing ground for integrating hydrothermal energy and carbon-neutral policies into an urban environment. </a:t>
            </a:r>
          </a:p>
          <a:p>
            <a:pPr>
              <a:buNone/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C. Bilbao is struggling to move away from its industrial past and is looking for EU funding to save the </a:t>
            </a:r>
            <a:r>
              <a:rPr lang="en-GB" kern="100" dirty="0" err="1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Zorrotzaurre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peninsula.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39" name="Text Placeholder 38">
            <a:extLst>
              <a:ext uri="{FF2B5EF4-FFF2-40B4-BE49-F238E27FC236}">
                <a16:creationId xmlns:a16="http://schemas.microsoft.com/office/drawing/2014/main" id="{FD17AA56-A818-F623-2FB1-72124E4ECDA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10760" y="6685146"/>
            <a:ext cx="17160483" cy="2927166"/>
          </a:xfrm>
        </p:spPr>
        <p:txBody>
          <a:bodyPr/>
          <a:lstStyle/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kern="100" dirty="0" err="1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Zorrotzaurre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is described as a lighthouse city, which means it serves as a _____</a:t>
            </a:r>
            <a:r>
              <a:rPr lang="en-GB" dirty="0">
                <a:solidFill>
                  <a:srgbClr val="EE0000"/>
                </a:solidFill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model / blueprint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__ for other European urban areas.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heating system for the island will primarily use ____</a:t>
            </a:r>
            <a:r>
              <a:rPr lang="en-GB" dirty="0">
                <a:solidFill>
                  <a:srgbClr val="EE0000"/>
                </a:solidFill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hydrothermal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_____ energy from the nearby river.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video mentions that the goal is to make the entire district ____</a:t>
            </a:r>
            <a:r>
              <a:rPr lang="en-GB" dirty="0">
                <a:solidFill>
                  <a:srgbClr val="EE0000"/>
                </a:solidFill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carbon neutral / net zero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______ by 2050 at the latest.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One of the main challenges for the project is balancing the needs of different ___</a:t>
            </a:r>
            <a:r>
              <a:rPr lang="en-GB" dirty="0">
                <a:solidFill>
                  <a:srgbClr val="EE0000"/>
                </a:solidFill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stakeholders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____, including local residents and international investors.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800"/>
              </a:spcAft>
              <a:tabLst>
                <a:tab pos="457200" algn="l"/>
              </a:tabLst>
            </a:pPr>
            <a:endParaRPr lang="en-GB" dirty="0"/>
          </a:p>
        </p:txBody>
      </p:sp>
      <p:pic>
        <p:nvPicPr>
          <p:cNvPr id="33" name="Picture 32" descr="A pencil on a paper&#10;&#10;AI-generated content may be incorrect.">
            <a:extLst>
              <a:ext uri="{FF2B5EF4-FFF2-40B4-BE49-F238E27FC236}">
                <a16:creationId xmlns:a16="http://schemas.microsoft.com/office/drawing/2014/main" id="{8DCF07EF-F1EE-37C8-6557-FA8C08BF6E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44" y="5874172"/>
            <a:ext cx="540000" cy="540000"/>
          </a:xfrm>
          <a:prstGeom prst="rect">
            <a:avLst/>
          </a:prstGeom>
        </p:spPr>
      </p:pic>
      <p:pic>
        <p:nvPicPr>
          <p:cNvPr id="34" name="Picture 33" descr="A cartoon television with a red button&#10;&#10;AI-generated content may be incorrect.">
            <a:extLst>
              <a:ext uri="{FF2B5EF4-FFF2-40B4-BE49-F238E27FC236}">
                <a16:creationId xmlns:a16="http://schemas.microsoft.com/office/drawing/2014/main" id="{3D4BFD2E-4ABD-C660-D0A3-626BFF481D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838" y="1223712"/>
            <a:ext cx="540000" cy="540000"/>
          </a:xfrm>
          <a:prstGeom prst="rect">
            <a:avLst/>
          </a:prstGeom>
        </p:spPr>
      </p:pic>
      <p:pic>
        <p:nvPicPr>
          <p:cNvPr id="35" name="Picture 34">
            <a:hlinkClick r:id="rId3"/>
            <a:extLst>
              <a:ext uri="{FF2B5EF4-FFF2-40B4-BE49-F238E27FC236}">
                <a16:creationId xmlns:a16="http://schemas.microsoft.com/office/drawing/2014/main" id="{4827B9B9-4082-1295-0A14-3E0927F808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0838" y="2269886"/>
            <a:ext cx="3306862" cy="1856973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78650A1-2990-9025-2443-1F88943A50D1}"/>
              </a:ext>
            </a:extLst>
          </p:cNvPr>
          <p:cNvGrpSpPr/>
          <p:nvPr/>
        </p:nvGrpSpPr>
        <p:grpSpPr>
          <a:xfrm rot="20565760">
            <a:off x="2910757" y="3306320"/>
            <a:ext cx="1431776" cy="1556814"/>
            <a:chOff x="4813744" y="6779712"/>
            <a:chExt cx="2104379" cy="25159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0D1590B-E6BE-93FF-9B0B-9458AA883646}"/>
                </a:ext>
              </a:extLst>
            </p:cNvPr>
            <p:cNvGrpSpPr/>
            <p:nvPr/>
          </p:nvGrpSpPr>
          <p:grpSpPr>
            <a:xfrm>
              <a:off x="5213644" y="6779712"/>
              <a:ext cx="1080000" cy="1080000"/>
              <a:chOff x="5213644" y="6779712"/>
              <a:chExt cx="1080000" cy="1080000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9E65C51F-1D8F-2454-7EEC-A13CAF1F0889}"/>
                  </a:ext>
                </a:extLst>
              </p:cNvPr>
              <p:cNvSpPr/>
              <p:nvPr/>
            </p:nvSpPr>
            <p:spPr>
              <a:xfrm>
                <a:off x="5213644" y="6779712"/>
                <a:ext cx="1080000" cy="1080000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A8768E1C-177C-E40B-9536-0E0C92562B3F}"/>
                  </a:ext>
                </a:extLst>
              </p:cNvPr>
              <p:cNvSpPr/>
              <p:nvPr/>
            </p:nvSpPr>
            <p:spPr>
              <a:xfrm>
                <a:off x="5298019" y="6864087"/>
                <a:ext cx="911250" cy="911250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C60CAB63-EDE9-77B8-689F-DA7DF406FDBF}"/>
                  </a:ext>
                </a:extLst>
              </p:cNvPr>
              <p:cNvSpPr/>
              <p:nvPr/>
            </p:nvSpPr>
            <p:spPr>
              <a:xfrm>
                <a:off x="5382394" y="6948462"/>
                <a:ext cx="742500" cy="742500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grpSp>
          <p:nvGrpSpPr>
            <p:cNvPr id="7" name="Graphic 7">
              <a:extLst>
                <a:ext uri="{FF2B5EF4-FFF2-40B4-BE49-F238E27FC236}">
                  <a16:creationId xmlns:a16="http://schemas.microsoft.com/office/drawing/2014/main" id="{139D6555-1E64-6754-6700-F6282761DB54}"/>
                </a:ext>
              </a:extLst>
            </p:cNvPr>
            <p:cNvGrpSpPr/>
            <p:nvPr/>
          </p:nvGrpSpPr>
          <p:grpSpPr>
            <a:xfrm>
              <a:off x="4813744" y="7082471"/>
              <a:ext cx="2104379" cy="2213227"/>
              <a:chOff x="3455325" y="2025561"/>
              <a:chExt cx="4581600" cy="5611631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8" name="Free-form: Shape 82">
                <a:extLst>
                  <a:ext uri="{FF2B5EF4-FFF2-40B4-BE49-F238E27FC236}">
                    <a16:creationId xmlns:a16="http://schemas.microsoft.com/office/drawing/2014/main" id="{2F901488-BF3D-8080-6EF8-140764F15046}"/>
                  </a:ext>
                </a:extLst>
              </p:cNvPr>
              <p:cNvSpPr/>
              <p:nvPr/>
            </p:nvSpPr>
            <p:spPr>
              <a:xfrm>
                <a:off x="3502865" y="2073114"/>
                <a:ext cx="4486478" cy="5516555"/>
              </a:xfrm>
              <a:custGeom>
                <a:avLst/>
                <a:gdLst>
                  <a:gd name="connsiteX0" fmla="*/ 3778274 w 4486477"/>
                  <a:gd name="connsiteY0" fmla="*/ 2261507 h 5516554"/>
                  <a:gd name="connsiteX1" fmla="*/ 3882396 w 4486477"/>
                  <a:gd name="connsiteY1" fmla="*/ 2024365 h 5516554"/>
                  <a:gd name="connsiteX2" fmla="*/ 4132987 w 4486477"/>
                  <a:gd name="connsiteY2" fmla="*/ 1925845 h 5516554"/>
                  <a:gd name="connsiteX3" fmla="*/ 4486478 w 4486477"/>
                  <a:gd name="connsiteY3" fmla="*/ 2261507 h 5516554"/>
                  <a:gd name="connsiteX4" fmla="*/ 4486478 w 4486477"/>
                  <a:gd name="connsiteY4" fmla="*/ 3428108 h 5516554"/>
                  <a:gd name="connsiteX5" fmla="*/ 4240773 w 4486477"/>
                  <a:gd name="connsiteY5" fmla="*/ 4315954 h 5516554"/>
                  <a:gd name="connsiteX6" fmla="*/ 3996232 w 4486477"/>
                  <a:gd name="connsiteY6" fmla="*/ 5204945 h 5516554"/>
                  <a:gd name="connsiteX7" fmla="*/ 3996232 w 4486477"/>
                  <a:gd name="connsiteY7" fmla="*/ 5516555 h 5516554"/>
                  <a:gd name="connsiteX8" fmla="*/ 1791693 w 4486477"/>
                  <a:gd name="connsiteY8" fmla="*/ 5516555 h 5516554"/>
                  <a:gd name="connsiteX9" fmla="*/ 1182760 w 4486477"/>
                  <a:gd name="connsiteY9" fmla="*/ 4124637 h 5516554"/>
                  <a:gd name="connsiteX10" fmla="*/ 129536 w 4486477"/>
                  <a:gd name="connsiteY10" fmla="*/ 3129104 h 5516554"/>
                  <a:gd name="connsiteX11" fmla="*/ 0 w 4486477"/>
                  <a:gd name="connsiteY11" fmla="*/ 2836975 h 5516554"/>
                  <a:gd name="connsiteX12" fmla="*/ 128326 w 4486477"/>
                  <a:gd name="connsiteY12" fmla="*/ 2544847 h 5516554"/>
                  <a:gd name="connsiteX13" fmla="*/ 748153 w 4486477"/>
                  <a:gd name="connsiteY13" fmla="*/ 2545992 h 5516554"/>
                  <a:gd name="connsiteX14" fmla="*/ 1573788 w 4486477"/>
                  <a:gd name="connsiteY14" fmla="*/ 3341036 h 5516554"/>
                  <a:gd name="connsiteX15" fmla="*/ 1573788 w 4486477"/>
                  <a:gd name="connsiteY15" fmla="*/ 372411 h 5516554"/>
                  <a:gd name="connsiteX16" fmla="*/ 1690003 w 4486477"/>
                  <a:gd name="connsiteY16" fmla="*/ 108924 h 5516554"/>
                  <a:gd name="connsiteX17" fmla="*/ 2002339 w 4486477"/>
                  <a:gd name="connsiteY17" fmla="*/ 1236 h 5516554"/>
                  <a:gd name="connsiteX18" fmla="*/ 2363101 w 4486477"/>
                  <a:gd name="connsiteY18" fmla="*/ 391891 h 5516554"/>
                  <a:gd name="connsiteX19" fmla="*/ 2363101 w 4486477"/>
                  <a:gd name="connsiteY19" fmla="*/ 1717351 h 5516554"/>
                  <a:gd name="connsiteX20" fmla="*/ 2467211 w 4486477"/>
                  <a:gd name="connsiteY20" fmla="*/ 1480209 h 5516554"/>
                  <a:gd name="connsiteX21" fmla="*/ 2716598 w 4486477"/>
                  <a:gd name="connsiteY21" fmla="*/ 1382829 h 5516554"/>
                  <a:gd name="connsiteX22" fmla="*/ 3070094 w 4486477"/>
                  <a:gd name="connsiteY22" fmla="*/ 1717345 h 5516554"/>
                  <a:gd name="connsiteX23" fmla="*/ 3070094 w 4486477"/>
                  <a:gd name="connsiteY23" fmla="*/ 1969378 h 5516554"/>
                  <a:gd name="connsiteX24" fmla="*/ 3174205 w 4486477"/>
                  <a:gd name="connsiteY24" fmla="*/ 1732236 h 5516554"/>
                  <a:gd name="connsiteX25" fmla="*/ 3424801 w 4486477"/>
                  <a:gd name="connsiteY25" fmla="*/ 1633716 h 5516554"/>
                  <a:gd name="connsiteX26" fmla="*/ 3778274 w 4486477"/>
                  <a:gd name="connsiteY26" fmla="*/ 1969378 h 5516554"/>
                  <a:gd name="connsiteX27" fmla="*/ 3778274 w 4486477"/>
                  <a:gd name="connsiteY27" fmla="*/ 2261507 h 5516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486477" h="5516554">
                    <a:moveTo>
                      <a:pt x="3778274" y="2261507"/>
                    </a:moveTo>
                    <a:cubicBezTo>
                      <a:pt x="3778274" y="2168711"/>
                      <a:pt x="3818236" y="2085082"/>
                      <a:pt x="3882396" y="2024365"/>
                    </a:cubicBezTo>
                    <a:cubicBezTo>
                      <a:pt x="3946556" y="1963649"/>
                      <a:pt x="4034973" y="1925845"/>
                      <a:pt x="4132987" y="1925845"/>
                    </a:cubicBezTo>
                    <a:cubicBezTo>
                      <a:pt x="4327910" y="1925845"/>
                      <a:pt x="4486478" y="2075920"/>
                      <a:pt x="4486478" y="2261507"/>
                    </a:cubicBezTo>
                    <a:lnTo>
                      <a:pt x="4486478" y="3428108"/>
                    </a:lnTo>
                    <a:cubicBezTo>
                      <a:pt x="4486478" y="3739712"/>
                      <a:pt x="4401784" y="4045586"/>
                      <a:pt x="4240773" y="4315954"/>
                    </a:cubicBezTo>
                    <a:cubicBezTo>
                      <a:pt x="4079762" y="4587485"/>
                      <a:pt x="3996232" y="4893336"/>
                      <a:pt x="3996232" y="5204945"/>
                    </a:cubicBezTo>
                    <a:lnTo>
                      <a:pt x="3996232" y="5516555"/>
                    </a:lnTo>
                    <a:lnTo>
                      <a:pt x="1791693" y="5516555"/>
                    </a:lnTo>
                    <a:cubicBezTo>
                      <a:pt x="1791693" y="4994142"/>
                      <a:pt x="1572572" y="4493543"/>
                      <a:pt x="1182760" y="4124637"/>
                    </a:cubicBezTo>
                    <a:lnTo>
                      <a:pt x="129536" y="3129104"/>
                    </a:lnTo>
                    <a:cubicBezTo>
                      <a:pt x="43580" y="3047767"/>
                      <a:pt x="0" y="2942371"/>
                      <a:pt x="0" y="2836975"/>
                    </a:cubicBezTo>
                    <a:cubicBezTo>
                      <a:pt x="0" y="2730434"/>
                      <a:pt x="43580" y="2625038"/>
                      <a:pt x="128326" y="2544847"/>
                    </a:cubicBezTo>
                    <a:cubicBezTo>
                      <a:pt x="300226" y="2382172"/>
                      <a:pt x="578668" y="2383318"/>
                      <a:pt x="748153" y="2545992"/>
                    </a:cubicBezTo>
                    <a:lnTo>
                      <a:pt x="1573788" y="3341036"/>
                    </a:lnTo>
                    <a:lnTo>
                      <a:pt x="1573788" y="372411"/>
                    </a:lnTo>
                    <a:cubicBezTo>
                      <a:pt x="1573788" y="269307"/>
                      <a:pt x="1617368" y="176510"/>
                      <a:pt x="1690003" y="108924"/>
                    </a:cubicBezTo>
                    <a:cubicBezTo>
                      <a:pt x="1767477" y="34462"/>
                      <a:pt x="1880063" y="-7931"/>
                      <a:pt x="2002339" y="1236"/>
                    </a:cubicBezTo>
                    <a:cubicBezTo>
                      <a:pt x="2210565" y="17280"/>
                      <a:pt x="2363101" y="194845"/>
                      <a:pt x="2363101" y="391891"/>
                    </a:cubicBezTo>
                    <a:lnTo>
                      <a:pt x="2363101" y="1717351"/>
                    </a:lnTo>
                    <a:cubicBezTo>
                      <a:pt x="2363101" y="1624555"/>
                      <a:pt x="2403045" y="1540931"/>
                      <a:pt x="2467211" y="1480209"/>
                    </a:cubicBezTo>
                    <a:cubicBezTo>
                      <a:pt x="2530162" y="1419487"/>
                      <a:pt x="2619747" y="1382829"/>
                      <a:pt x="2716598" y="1382829"/>
                    </a:cubicBezTo>
                    <a:cubicBezTo>
                      <a:pt x="2912713" y="1382829"/>
                      <a:pt x="3070094" y="1531758"/>
                      <a:pt x="3070094" y="1717345"/>
                    </a:cubicBezTo>
                    <a:lnTo>
                      <a:pt x="3070094" y="1969378"/>
                    </a:lnTo>
                    <a:cubicBezTo>
                      <a:pt x="3070094" y="1876582"/>
                      <a:pt x="3110045" y="1792959"/>
                      <a:pt x="3174205" y="1732236"/>
                    </a:cubicBezTo>
                    <a:cubicBezTo>
                      <a:pt x="3238365" y="1671520"/>
                      <a:pt x="3326746" y="1633716"/>
                      <a:pt x="3424801" y="1633716"/>
                    </a:cubicBezTo>
                    <a:cubicBezTo>
                      <a:pt x="3619707" y="1633716"/>
                      <a:pt x="3778274" y="1783791"/>
                      <a:pt x="3778274" y="1969378"/>
                    </a:cubicBezTo>
                    <a:lnTo>
                      <a:pt x="3778274" y="2261507"/>
                    </a:lnTo>
                    <a:close/>
                  </a:path>
                </a:pathLst>
              </a:custGeom>
              <a:solidFill>
                <a:srgbClr val="FFFFFF"/>
              </a:solidFill>
              <a:ln w="581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grpSp>
            <p:nvGrpSpPr>
              <p:cNvPr id="9" name="Graphic 7">
                <a:extLst>
                  <a:ext uri="{FF2B5EF4-FFF2-40B4-BE49-F238E27FC236}">
                    <a16:creationId xmlns:a16="http://schemas.microsoft.com/office/drawing/2014/main" id="{6A4E70E1-99A0-C36F-16D1-7158E118C89C}"/>
                  </a:ext>
                </a:extLst>
              </p:cNvPr>
              <p:cNvGrpSpPr/>
              <p:nvPr/>
            </p:nvGrpSpPr>
            <p:grpSpPr>
              <a:xfrm>
                <a:off x="3455325" y="2025561"/>
                <a:ext cx="4581600" cy="5611631"/>
                <a:chOff x="3455325" y="2025561"/>
                <a:chExt cx="4581600" cy="5611631"/>
              </a:xfrm>
              <a:solidFill>
                <a:srgbClr val="000000"/>
              </a:solidFill>
            </p:grpSpPr>
            <p:sp>
              <p:nvSpPr>
                <p:cNvPr id="10" name="Free-form: Shape 84">
                  <a:extLst>
                    <a:ext uri="{FF2B5EF4-FFF2-40B4-BE49-F238E27FC236}">
                      <a16:creationId xmlns:a16="http://schemas.microsoft.com/office/drawing/2014/main" id="{0E256FEF-9738-7255-ADCB-D24129CF0D42}"/>
                    </a:ext>
                  </a:extLst>
                </p:cNvPr>
                <p:cNvSpPr/>
                <p:nvPr/>
              </p:nvSpPr>
              <p:spPr>
                <a:xfrm>
                  <a:off x="5818426" y="3408403"/>
                  <a:ext cx="802064" cy="681625"/>
                </a:xfrm>
                <a:custGeom>
                  <a:avLst/>
                  <a:gdLst>
                    <a:gd name="connsiteX0" fmla="*/ 754534 w 802064"/>
                    <a:gd name="connsiteY0" fmla="*/ 681626 h 681625"/>
                    <a:gd name="connsiteX1" fmla="*/ 706993 w 802064"/>
                    <a:gd name="connsiteY1" fmla="*/ 634085 h 681625"/>
                    <a:gd name="connsiteX2" fmla="*/ 706993 w 802064"/>
                    <a:gd name="connsiteY2" fmla="*/ 382046 h 681625"/>
                    <a:gd name="connsiteX3" fmla="*/ 401026 w 802064"/>
                    <a:gd name="connsiteY3" fmla="*/ 95076 h 681625"/>
                    <a:gd name="connsiteX4" fmla="*/ 184650 w 802064"/>
                    <a:gd name="connsiteY4" fmla="*/ 179136 h 681625"/>
                    <a:gd name="connsiteX5" fmla="*/ 95076 w 802064"/>
                    <a:gd name="connsiteY5" fmla="*/ 382046 h 681625"/>
                    <a:gd name="connsiteX6" fmla="*/ 47535 w 802064"/>
                    <a:gd name="connsiteY6" fmla="*/ 429581 h 681625"/>
                    <a:gd name="connsiteX7" fmla="*/ 0 w 802064"/>
                    <a:gd name="connsiteY7" fmla="*/ 382046 h 681625"/>
                    <a:gd name="connsiteX8" fmla="*/ 118990 w 802064"/>
                    <a:gd name="connsiteY8" fmla="*/ 110381 h 681625"/>
                    <a:gd name="connsiteX9" fmla="*/ 401020 w 802064"/>
                    <a:gd name="connsiteY9" fmla="*/ 0 h 681625"/>
                    <a:gd name="connsiteX10" fmla="*/ 802064 w 802064"/>
                    <a:gd name="connsiteY10" fmla="*/ 382046 h 681625"/>
                    <a:gd name="connsiteX11" fmla="*/ 802064 w 802064"/>
                    <a:gd name="connsiteY11" fmla="*/ 634085 h 681625"/>
                    <a:gd name="connsiteX12" fmla="*/ 754534 w 802064"/>
                    <a:gd name="connsiteY12" fmla="*/ 681626 h 681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802064" h="681625">
                      <a:moveTo>
                        <a:pt x="754534" y="681626"/>
                      </a:moveTo>
                      <a:cubicBezTo>
                        <a:pt x="728277" y="681626"/>
                        <a:pt x="706993" y="660342"/>
                        <a:pt x="706993" y="634085"/>
                      </a:cubicBezTo>
                      <a:lnTo>
                        <a:pt x="706993" y="382046"/>
                      </a:lnTo>
                      <a:cubicBezTo>
                        <a:pt x="706993" y="223804"/>
                        <a:pt x="569738" y="95076"/>
                        <a:pt x="401026" y="95076"/>
                      </a:cubicBezTo>
                      <a:cubicBezTo>
                        <a:pt x="318898" y="95076"/>
                        <a:pt x="240033" y="125720"/>
                        <a:pt x="184650" y="179136"/>
                      </a:cubicBezTo>
                      <a:cubicBezTo>
                        <a:pt x="126761" y="233902"/>
                        <a:pt x="95076" y="305850"/>
                        <a:pt x="95076" y="382046"/>
                      </a:cubicBezTo>
                      <a:cubicBezTo>
                        <a:pt x="95076" y="408297"/>
                        <a:pt x="73793" y="429581"/>
                        <a:pt x="47535" y="429581"/>
                      </a:cubicBezTo>
                      <a:cubicBezTo>
                        <a:pt x="21284" y="429581"/>
                        <a:pt x="0" y="408297"/>
                        <a:pt x="0" y="382046"/>
                      </a:cubicBezTo>
                      <a:cubicBezTo>
                        <a:pt x="0" y="279436"/>
                        <a:pt x="42259" y="182958"/>
                        <a:pt x="118990" y="110381"/>
                      </a:cubicBezTo>
                      <a:cubicBezTo>
                        <a:pt x="191567" y="40346"/>
                        <a:pt x="294502" y="0"/>
                        <a:pt x="401020" y="0"/>
                      </a:cubicBezTo>
                      <a:cubicBezTo>
                        <a:pt x="622160" y="0"/>
                        <a:pt x="802064" y="171382"/>
                        <a:pt x="802064" y="382046"/>
                      </a:cubicBezTo>
                      <a:lnTo>
                        <a:pt x="802064" y="634085"/>
                      </a:lnTo>
                      <a:cubicBezTo>
                        <a:pt x="802070" y="660342"/>
                        <a:pt x="780786" y="681626"/>
                        <a:pt x="754534" y="68162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58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1" name="Free-form: Shape 85">
                  <a:extLst>
                    <a:ext uri="{FF2B5EF4-FFF2-40B4-BE49-F238E27FC236}">
                      <a16:creationId xmlns:a16="http://schemas.microsoft.com/office/drawing/2014/main" id="{8B356C68-5965-7BF4-7468-288002F87066}"/>
                    </a:ext>
                  </a:extLst>
                </p:cNvPr>
                <p:cNvSpPr/>
                <p:nvPr/>
              </p:nvSpPr>
              <p:spPr>
                <a:xfrm>
                  <a:off x="6525419" y="4130805"/>
                  <a:ext cx="95076" cy="216846"/>
                </a:xfrm>
                <a:custGeom>
                  <a:avLst/>
                  <a:gdLst>
                    <a:gd name="connsiteX0" fmla="*/ 47541 w 95076"/>
                    <a:gd name="connsiteY0" fmla="*/ 216847 h 216846"/>
                    <a:gd name="connsiteX1" fmla="*/ 0 w 95076"/>
                    <a:gd name="connsiteY1" fmla="*/ 169311 h 216846"/>
                    <a:gd name="connsiteX2" fmla="*/ 0 w 95076"/>
                    <a:gd name="connsiteY2" fmla="*/ 47535 h 216846"/>
                    <a:gd name="connsiteX3" fmla="*/ 47541 w 95076"/>
                    <a:gd name="connsiteY3" fmla="*/ 0 h 216846"/>
                    <a:gd name="connsiteX4" fmla="*/ 95076 w 95076"/>
                    <a:gd name="connsiteY4" fmla="*/ 47535 h 216846"/>
                    <a:gd name="connsiteX5" fmla="*/ 95076 w 95076"/>
                    <a:gd name="connsiteY5" fmla="*/ 169311 h 216846"/>
                    <a:gd name="connsiteX6" fmla="*/ 47541 w 95076"/>
                    <a:gd name="connsiteY6" fmla="*/ 216847 h 2168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5076" h="216846">
                      <a:moveTo>
                        <a:pt x="47541" y="216847"/>
                      </a:moveTo>
                      <a:cubicBezTo>
                        <a:pt x="21284" y="216847"/>
                        <a:pt x="0" y="195563"/>
                        <a:pt x="0" y="169311"/>
                      </a:cubicBezTo>
                      <a:lnTo>
                        <a:pt x="0" y="47535"/>
                      </a:lnTo>
                      <a:cubicBezTo>
                        <a:pt x="0" y="21284"/>
                        <a:pt x="21284" y="0"/>
                        <a:pt x="47541" y="0"/>
                      </a:cubicBezTo>
                      <a:cubicBezTo>
                        <a:pt x="73793" y="0"/>
                        <a:pt x="95076" y="21284"/>
                        <a:pt x="95076" y="47535"/>
                      </a:cubicBezTo>
                      <a:lnTo>
                        <a:pt x="95076" y="169311"/>
                      </a:lnTo>
                      <a:cubicBezTo>
                        <a:pt x="95076" y="195563"/>
                        <a:pt x="73793" y="216847"/>
                        <a:pt x="47541" y="21684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58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2" name="Free-form: Shape 86">
                  <a:extLst>
                    <a:ext uri="{FF2B5EF4-FFF2-40B4-BE49-F238E27FC236}">
                      <a16:creationId xmlns:a16="http://schemas.microsoft.com/office/drawing/2014/main" id="{A8A97C78-FBCF-A5A7-56B4-2B00C2ABBED3}"/>
                    </a:ext>
                  </a:extLst>
                </p:cNvPr>
                <p:cNvSpPr/>
                <p:nvPr/>
              </p:nvSpPr>
              <p:spPr>
                <a:xfrm>
                  <a:off x="6525419" y="3659295"/>
                  <a:ext cx="803303" cy="722861"/>
                </a:xfrm>
                <a:custGeom>
                  <a:avLst/>
                  <a:gdLst>
                    <a:gd name="connsiteX0" fmla="*/ 755721 w 803303"/>
                    <a:gd name="connsiteY0" fmla="*/ 722862 h 722861"/>
                    <a:gd name="connsiteX1" fmla="*/ 708197 w 803303"/>
                    <a:gd name="connsiteY1" fmla="*/ 675326 h 722861"/>
                    <a:gd name="connsiteX2" fmla="*/ 708197 w 803303"/>
                    <a:gd name="connsiteY2" fmla="*/ 383192 h 722861"/>
                    <a:gd name="connsiteX3" fmla="*/ 402254 w 803303"/>
                    <a:gd name="connsiteY3" fmla="*/ 95077 h 722861"/>
                    <a:gd name="connsiteX4" fmla="*/ 184325 w 803303"/>
                    <a:gd name="connsiteY4" fmla="*/ 180567 h 722861"/>
                    <a:gd name="connsiteX5" fmla="*/ 95076 w 803303"/>
                    <a:gd name="connsiteY5" fmla="*/ 383186 h 722861"/>
                    <a:gd name="connsiteX6" fmla="*/ 95076 w 803303"/>
                    <a:gd name="connsiteY6" fmla="*/ 640809 h 722861"/>
                    <a:gd name="connsiteX7" fmla="*/ 47541 w 803303"/>
                    <a:gd name="connsiteY7" fmla="*/ 688344 h 722861"/>
                    <a:gd name="connsiteX8" fmla="*/ 0 w 803303"/>
                    <a:gd name="connsiteY8" fmla="*/ 640809 h 722861"/>
                    <a:gd name="connsiteX9" fmla="*/ 0 w 803303"/>
                    <a:gd name="connsiteY9" fmla="*/ 383192 h 722861"/>
                    <a:gd name="connsiteX10" fmla="*/ 118972 w 803303"/>
                    <a:gd name="connsiteY10" fmla="*/ 111527 h 722861"/>
                    <a:gd name="connsiteX11" fmla="*/ 402254 w 803303"/>
                    <a:gd name="connsiteY11" fmla="*/ 0 h 722861"/>
                    <a:gd name="connsiteX12" fmla="*/ 803303 w 803303"/>
                    <a:gd name="connsiteY12" fmla="*/ 383192 h 722861"/>
                    <a:gd name="connsiteX13" fmla="*/ 803303 w 803303"/>
                    <a:gd name="connsiteY13" fmla="*/ 675321 h 722861"/>
                    <a:gd name="connsiteX14" fmla="*/ 755721 w 803303"/>
                    <a:gd name="connsiteY14" fmla="*/ 722862 h 7228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803303" h="722861">
                      <a:moveTo>
                        <a:pt x="755721" y="722862"/>
                      </a:moveTo>
                      <a:cubicBezTo>
                        <a:pt x="729487" y="722862"/>
                        <a:pt x="708197" y="701578"/>
                        <a:pt x="708197" y="675326"/>
                      </a:cubicBezTo>
                      <a:lnTo>
                        <a:pt x="708197" y="383192"/>
                      </a:lnTo>
                      <a:cubicBezTo>
                        <a:pt x="708197" y="224316"/>
                        <a:pt x="570954" y="95077"/>
                        <a:pt x="402254" y="95077"/>
                      </a:cubicBezTo>
                      <a:cubicBezTo>
                        <a:pt x="319991" y="95077"/>
                        <a:pt x="242592" y="125447"/>
                        <a:pt x="184325" y="180567"/>
                      </a:cubicBezTo>
                      <a:cubicBezTo>
                        <a:pt x="126778" y="235042"/>
                        <a:pt x="95076" y="307008"/>
                        <a:pt x="95076" y="383186"/>
                      </a:cubicBezTo>
                      <a:lnTo>
                        <a:pt x="95076" y="640809"/>
                      </a:lnTo>
                      <a:cubicBezTo>
                        <a:pt x="95076" y="667067"/>
                        <a:pt x="73793" y="688344"/>
                        <a:pt x="47541" y="688344"/>
                      </a:cubicBezTo>
                      <a:cubicBezTo>
                        <a:pt x="21284" y="688344"/>
                        <a:pt x="0" y="667061"/>
                        <a:pt x="0" y="640809"/>
                      </a:cubicBezTo>
                      <a:lnTo>
                        <a:pt x="0" y="383192"/>
                      </a:lnTo>
                      <a:cubicBezTo>
                        <a:pt x="0" y="280617"/>
                        <a:pt x="42260" y="184145"/>
                        <a:pt x="118972" y="111527"/>
                      </a:cubicBezTo>
                      <a:cubicBezTo>
                        <a:pt x="194981" y="39613"/>
                        <a:pt x="295578" y="0"/>
                        <a:pt x="402254" y="0"/>
                      </a:cubicBezTo>
                      <a:cubicBezTo>
                        <a:pt x="623376" y="0"/>
                        <a:pt x="803303" y="171894"/>
                        <a:pt x="803303" y="383192"/>
                      </a:cubicBezTo>
                      <a:lnTo>
                        <a:pt x="803303" y="675321"/>
                      </a:lnTo>
                      <a:cubicBezTo>
                        <a:pt x="803303" y="701578"/>
                        <a:pt x="782013" y="722862"/>
                        <a:pt x="755721" y="72286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58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3" name="Free-form: Shape 87">
                  <a:extLst>
                    <a:ext uri="{FF2B5EF4-FFF2-40B4-BE49-F238E27FC236}">
                      <a16:creationId xmlns:a16="http://schemas.microsoft.com/office/drawing/2014/main" id="{66A21946-73C0-6C97-DF4E-341637904E2C}"/>
                    </a:ext>
                  </a:extLst>
                </p:cNvPr>
                <p:cNvSpPr/>
                <p:nvPr/>
              </p:nvSpPr>
              <p:spPr>
                <a:xfrm>
                  <a:off x="7233616" y="4359937"/>
                  <a:ext cx="95105" cy="269512"/>
                </a:xfrm>
                <a:custGeom>
                  <a:avLst/>
                  <a:gdLst>
                    <a:gd name="connsiteX0" fmla="*/ 47524 w 95105"/>
                    <a:gd name="connsiteY0" fmla="*/ 269513 h 269512"/>
                    <a:gd name="connsiteX1" fmla="*/ 0 w 95105"/>
                    <a:gd name="connsiteY1" fmla="*/ 221971 h 269512"/>
                    <a:gd name="connsiteX2" fmla="*/ 0 w 95105"/>
                    <a:gd name="connsiteY2" fmla="*/ 47535 h 269512"/>
                    <a:gd name="connsiteX3" fmla="*/ 47524 w 95105"/>
                    <a:gd name="connsiteY3" fmla="*/ 0 h 269512"/>
                    <a:gd name="connsiteX4" fmla="*/ 95106 w 95105"/>
                    <a:gd name="connsiteY4" fmla="*/ 47535 h 269512"/>
                    <a:gd name="connsiteX5" fmla="*/ 95106 w 95105"/>
                    <a:gd name="connsiteY5" fmla="*/ 221971 h 269512"/>
                    <a:gd name="connsiteX6" fmla="*/ 47524 w 95105"/>
                    <a:gd name="connsiteY6" fmla="*/ 269513 h 2695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95105" h="269512">
                      <a:moveTo>
                        <a:pt x="47524" y="269513"/>
                      </a:moveTo>
                      <a:cubicBezTo>
                        <a:pt x="21290" y="269513"/>
                        <a:pt x="0" y="248229"/>
                        <a:pt x="0" y="221971"/>
                      </a:cubicBezTo>
                      <a:lnTo>
                        <a:pt x="0" y="47535"/>
                      </a:lnTo>
                      <a:cubicBezTo>
                        <a:pt x="0" y="21278"/>
                        <a:pt x="21290" y="0"/>
                        <a:pt x="47524" y="0"/>
                      </a:cubicBezTo>
                      <a:cubicBezTo>
                        <a:pt x="73816" y="0"/>
                        <a:pt x="95106" y="21284"/>
                        <a:pt x="95106" y="47535"/>
                      </a:cubicBezTo>
                      <a:lnTo>
                        <a:pt x="95106" y="221971"/>
                      </a:lnTo>
                      <a:cubicBezTo>
                        <a:pt x="95106" y="248229"/>
                        <a:pt x="73816" y="269513"/>
                        <a:pt x="47524" y="26951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58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  <p:sp>
              <p:nvSpPr>
                <p:cNvPr id="14" name="Free-form: Shape 88">
                  <a:hlinkClick r:id="rId3"/>
                  <a:extLst>
                    <a:ext uri="{FF2B5EF4-FFF2-40B4-BE49-F238E27FC236}">
                      <a16:creationId xmlns:a16="http://schemas.microsoft.com/office/drawing/2014/main" id="{C9A4E3F6-9B5B-A5FB-5F23-7B9D5AF4DEF0}"/>
                    </a:ext>
                  </a:extLst>
                </p:cNvPr>
                <p:cNvSpPr/>
                <p:nvPr/>
              </p:nvSpPr>
              <p:spPr>
                <a:xfrm>
                  <a:off x="3455325" y="2025561"/>
                  <a:ext cx="4581600" cy="5611631"/>
                </a:xfrm>
                <a:custGeom>
                  <a:avLst/>
                  <a:gdLst>
                    <a:gd name="connsiteX0" fmla="*/ 4043715 w 4581600"/>
                    <a:gd name="connsiteY0" fmla="*/ 5611631 h 5611631"/>
                    <a:gd name="connsiteX1" fmla="*/ 1839234 w 4581600"/>
                    <a:gd name="connsiteY1" fmla="*/ 5611631 h 5611631"/>
                    <a:gd name="connsiteX2" fmla="*/ 1791699 w 4581600"/>
                    <a:gd name="connsiteY2" fmla="*/ 5564108 h 5611631"/>
                    <a:gd name="connsiteX3" fmla="*/ 1197623 w 4581600"/>
                    <a:gd name="connsiteY3" fmla="*/ 4206743 h 5611631"/>
                    <a:gd name="connsiteX4" fmla="*/ 144421 w 4581600"/>
                    <a:gd name="connsiteY4" fmla="*/ 3211204 h 5611631"/>
                    <a:gd name="connsiteX5" fmla="*/ 0 w 4581600"/>
                    <a:gd name="connsiteY5" fmla="*/ 2884535 h 5611631"/>
                    <a:gd name="connsiteX6" fmla="*/ 143194 w 4581600"/>
                    <a:gd name="connsiteY6" fmla="*/ 2557883 h 5611631"/>
                    <a:gd name="connsiteX7" fmla="*/ 828606 w 4581600"/>
                    <a:gd name="connsiteY7" fmla="*/ 2559250 h 5611631"/>
                    <a:gd name="connsiteX8" fmla="*/ 1573787 w 4581600"/>
                    <a:gd name="connsiteY8" fmla="*/ 3276830 h 5611631"/>
                    <a:gd name="connsiteX9" fmla="*/ 1573787 w 4581600"/>
                    <a:gd name="connsiteY9" fmla="*/ 419959 h 5611631"/>
                    <a:gd name="connsiteX10" fmla="*/ 1705161 w 4581600"/>
                    <a:gd name="connsiteY10" fmla="*/ 121681 h 5611631"/>
                    <a:gd name="connsiteX11" fmla="*/ 2053440 w 4581600"/>
                    <a:gd name="connsiteY11" fmla="*/ 1394 h 5611631"/>
                    <a:gd name="connsiteX12" fmla="*/ 2458189 w 4581600"/>
                    <a:gd name="connsiteY12" fmla="*/ 439433 h 5611631"/>
                    <a:gd name="connsiteX13" fmla="*/ 2458189 w 4581600"/>
                    <a:gd name="connsiteY13" fmla="*/ 2075194 h 5611631"/>
                    <a:gd name="connsiteX14" fmla="*/ 2410648 w 4581600"/>
                    <a:gd name="connsiteY14" fmla="*/ 2122729 h 5611631"/>
                    <a:gd name="connsiteX15" fmla="*/ 2363113 w 4581600"/>
                    <a:gd name="connsiteY15" fmla="*/ 2075194 h 5611631"/>
                    <a:gd name="connsiteX16" fmla="*/ 2363113 w 4581600"/>
                    <a:gd name="connsiteY16" fmla="*/ 439433 h 5611631"/>
                    <a:gd name="connsiteX17" fmla="*/ 2046233 w 4581600"/>
                    <a:gd name="connsiteY17" fmla="*/ 96192 h 5611631"/>
                    <a:gd name="connsiteX18" fmla="*/ 1770485 w 4581600"/>
                    <a:gd name="connsiteY18" fmla="*/ 190757 h 5611631"/>
                    <a:gd name="connsiteX19" fmla="*/ 1668864 w 4581600"/>
                    <a:gd name="connsiteY19" fmla="*/ 419953 h 5611631"/>
                    <a:gd name="connsiteX20" fmla="*/ 1668864 w 4581600"/>
                    <a:gd name="connsiteY20" fmla="*/ 3388589 h 5611631"/>
                    <a:gd name="connsiteX21" fmla="*/ 1639931 w 4581600"/>
                    <a:gd name="connsiteY21" fmla="*/ 3432338 h 5611631"/>
                    <a:gd name="connsiteX22" fmla="*/ 1588359 w 4581600"/>
                    <a:gd name="connsiteY22" fmla="*/ 3422839 h 5611631"/>
                    <a:gd name="connsiteX23" fmla="*/ 762725 w 4581600"/>
                    <a:gd name="connsiteY23" fmla="*/ 2627796 h 5611631"/>
                    <a:gd name="connsiteX24" fmla="*/ 208546 w 4581600"/>
                    <a:gd name="connsiteY24" fmla="*/ 2626923 h 5611631"/>
                    <a:gd name="connsiteX25" fmla="*/ 95077 w 4581600"/>
                    <a:gd name="connsiteY25" fmla="*/ 2884529 h 5611631"/>
                    <a:gd name="connsiteX26" fmla="*/ 209762 w 4581600"/>
                    <a:gd name="connsiteY26" fmla="*/ 3142134 h 5611631"/>
                    <a:gd name="connsiteX27" fmla="*/ 1262958 w 4581600"/>
                    <a:gd name="connsiteY27" fmla="*/ 4137639 h 5611631"/>
                    <a:gd name="connsiteX28" fmla="*/ 1886194 w 4581600"/>
                    <a:gd name="connsiteY28" fmla="*/ 5516526 h 5611631"/>
                    <a:gd name="connsiteX29" fmla="*/ 3996192 w 4581600"/>
                    <a:gd name="connsiteY29" fmla="*/ 5516526 h 5611631"/>
                    <a:gd name="connsiteX30" fmla="*/ 3996192 w 4581600"/>
                    <a:gd name="connsiteY30" fmla="*/ 5252440 h 5611631"/>
                    <a:gd name="connsiteX31" fmla="*/ 4247364 w 4581600"/>
                    <a:gd name="connsiteY31" fmla="*/ 4339251 h 5611631"/>
                    <a:gd name="connsiteX32" fmla="*/ 4486495 w 4581600"/>
                    <a:gd name="connsiteY32" fmla="*/ 3475650 h 5611631"/>
                    <a:gd name="connsiteX33" fmla="*/ 4486495 w 4581600"/>
                    <a:gd name="connsiteY33" fmla="*/ 2309055 h 5611631"/>
                    <a:gd name="connsiteX34" fmla="*/ 4180528 w 4581600"/>
                    <a:gd name="connsiteY34" fmla="*/ 2020940 h 5611631"/>
                    <a:gd name="connsiteX35" fmla="*/ 3962628 w 4581600"/>
                    <a:gd name="connsiteY35" fmla="*/ 2106430 h 5611631"/>
                    <a:gd name="connsiteX36" fmla="*/ 3873397 w 4581600"/>
                    <a:gd name="connsiteY36" fmla="*/ 2309049 h 5611631"/>
                    <a:gd name="connsiteX37" fmla="*/ 3873397 w 4581600"/>
                    <a:gd name="connsiteY37" fmla="*/ 2556341 h 5611631"/>
                    <a:gd name="connsiteX38" fmla="*/ 3825816 w 4581600"/>
                    <a:gd name="connsiteY38" fmla="*/ 2603883 h 5611631"/>
                    <a:gd name="connsiteX39" fmla="*/ 3778292 w 4581600"/>
                    <a:gd name="connsiteY39" fmla="*/ 2556341 h 5611631"/>
                    <a:gd name="connsiteX40" fmla="*/ 3778292 w 4581600"/>
                    <a:gd name="connsiteY40" fmla="*/ 2309049 h 5611631"/>
                    <a:gd name="connsiteX41" fmla="*/ 3897246 w 4581600"/>
                    <a:gd name="connsiteY41" fmla="*/ 2037384 h 5611631"/>
                    <a:gd name="connsiteX42" fmla="*/ 4180586 w 4581600"/>
                    <a:gd name="connsiteY42" fmla="*/ 1925857 h 5611631"/>
                    <a:gd name="connsiteX43" fmla="*/ 4581600 w 4581600"/>
                    <a:gd name="connsiteY43" fmla="*/ 2309049 h 5611631"/>
                    <a:gd name="connsiteX44" fmla="*/ 4581600 w 4581600"/>
                    <a:gd name="connsiteY44" fmla="*/ 3475650 h 5611631"/>
                    <a:gd name="connsiteX45" fmla="*/ 4329149 w 4581600"/>
                    <a:gd name="connsiteY45" fmla="*/ 4387822 h 5611631"/>
                    <a:gd name="connsiteX46" fmla="*/ 4091297 w 4581600"/>
                    <a:gd name="connsiteY46" fmla="*/ 5252440 h 5611631"/>
                    <a:gd name="connsiteX47" fmla="*/ 4091297 w 4581600"/>
                    <a:gd name="connsiteY47" fmla="*/ 5564108 h 5611631"/>
                    <a:gd name="connsiteX48" fmla="*/ 4043715 w 4581600"/>
                    <a:gd name="connsiteY48" fmla="*/ 5611631 h 56116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</a:cxnLst>
                  <a:rect l="l" t="t" r="r" b="b"/>
                  <a:pathLst>
                    <a:path w="4581600" h="5611631">
                      <a:moveTo>
                        <a:pt x="4043715" y="5611631"/>
                      </a:moveTo>
                      <a:lnTo>
                        <a:pt x="1839234" y="5611631"/>
                      </a:lnTo>
                      <a:cubicBezTo>
                        <a:pt x="1812977" y="5611631"/>
                        <a:pt x="1791699" y="5590342"/>
                        <a:pt x="1791699" y="5564108"/>
                      </a:cubicBezTo>
                      <a:cubicBezTo>
                        <a:pt x="1791699" y="5051293"/>
                        <a:pt x="1580727" y="4569250"/>
                        <a:pt x="1197623" y="4206743"/>
                      </a:cubicBezTo>
                      <a:lnTo>
                        <a:pt x="144421" y="3211204"/>
                      </a:lnTo>
                      <a:cubicBezTo>
                        <a:pt x="51276" y="3123067"/>
                        <a:pt x="0" y="3007061"/>
                        <a:pt x="0" y="2884535"/>
                      </a:cubicBezTo>
                      <a:cubicBezTo>
                        <a:pt x="0" y="2761258"/>
                        <a:pt x="50851" y="2645258"/>
                        <a:pt x="143194" y="2557883"/>
                      </a:cubicBezTo>
                      <a:cubicBezTo>
                        <a:pt x="333143" y="2378171"/>
                        <a:pt x="640588" y="2378747"/>
                        <a:pt x="828606" y="2559250"/>
                      </a:cubicBezTo>
                      <a:lnTo>
                        <a:pt x="1573787" y="3276830"/>
                      </a:lnTo>
                      <a:lnTo>
                        <a:pt x="1573787" y="419959"/>
                      </a:lnTo>
                      <a:cubicBezTo>
                        <a:pt x="1573787" y="306437"/>
                        <a:pt x="1620456" y="200494"/>
                        <a:pt x="1705161" y="121681"/>
                      </a:cubicBezTo>
                      <a:cubicBezTo>
                        <a:pt x="1794770" y="35551"/>
                        <a:pt x="1921944" y="-8605"/>
                        <a:pt x="2053440" y="1394"/>
                      </a:cubicBezTo>
                      <a:cubicBezTo>
                        <a:pt x="2280432" y="18886"/>
                        <a:pt x="2458189" y="211290"/>
                        <a:pt x="2458189" y="439433"/>
                      </a:cubicBezTo>
                      <a:lnTo>
                        <a:pt x="2458189" y="2075194"/>
                      </a:lnTo>
                      <a:cubicBezTo>
                        <a:pt x="2458189" y="2101445"/>
                        <a:pt x="2436906" y="2122729"/>
                        <a:pt x="2410648" y="2122729"/>
                      </a:cubicBezTo>
                      <a:cubicBezTo>
                        <a:pt x="2384396" y="2122729"/>
                        <a:pt x="2363113" y="2101445"/>
                        <a:pt x="2363113" y="2075194"/>
                      </a:cubicBezTo>
                      <a:lnTo>
                        <a:pt x="2363113" y="439433"/>
                      </a:lnTo>
                      <a:cubicBezTo>
                        <a:pt x="2363113" y="260640"/>
                        <a:pt x="2223932" y="109879"/>
                        <a:pt x="2046233" y="96192"/>
                      </a:cubicBezTo>
                      <a:cubicBezTo>
                        <a:pt x="1941815" y="88438"/>
                        <a:pt x="1841189" y="122821"/>
                        <a:pt x="1770485" y="190757"/>
                      </a:cubicBezTo>
                      <a:cubicBezTo>
                        <a:pt x="1704754" y="251909"/>
                        <a:pt x="1668864" y="333130"/>
                        <a:pt x="1668864" y="419953"/>
                      </a:cubicBezTo>
                      <a:lnTo>
                        <a:pt x="1668864" y="3388589"/>
                      </a:lnTo>
                      <a:cubicBezTo>
                        <a:pt x="1668864" y="3407651"/>
                        <a:pt x="1657469" y="3424869"/>
                        <a:pt x="1639931" y="3432338"/>
                      </a:cubicBezTo>
                      <a:cubicBezTo>
                        <a:pt x="1622405" y="3439783"/>
                        <a:pt x="1602092" y="3436061"/>
                        <a:pt x="1588359" y="3422839"/>
                      </a:cubicBezTo>
                      <a:lnTo>
                        <a:pt x="762725" y="2627796"/>
                      </a:lnTo>
                      <a:cubicBezTo>
                        <a:pt x="610782" y="2481956"/>
                        <a:pt x="362164" y="2481548"/>
                        <a:pt x="208546" y="2626923"/>
                      </a:cubicBezTo>
                      <a:cubicBezTo>
                        <a:pt x="135370" y="2696173"/>
                        <a:pt x="95077" y="2787643"/>
                        <a:pt x="95077" y="2884529"/>
                      </a:cubicBezTo>
                      <a:cubicBezTo>
                        <a:pt x="95077" y="2980664"/>
                        <a:pt x="135801" y="3072134"/>
                        <a:pt x="209762" y="3142134"/>
                      </a:cubicBezTo>
                      <a:lnTo>
                        <a:pt x="1262958" y="4137639"/>
                      </a:lnTo>
                      <a:cubicBezTo>
                        <a:pt x="1653409" y="4507126"/>
                        <a:pt x="1873589" y="4995160"/>
                        <a:pt x="1886194" y="5516526"/>
                      </a:cubicBezTo>
                      <a:lnTo>
                        <a:pt x="3996192" y="5516526"/>
                      </a:lnTo>
                      <a:lnTo>
                        <a:pt x="3996192" y="5252440"/>
                      </a:lnTo>
                      <a:cubicBezTo>
                        <a:pt x="3996192" y="4932106"/>
                        <a:pt x="4083037" y="4616366"/>
                        <a:pt x="4247364" y="4339251"/>
                      </a:cubicBezTo>
                      <a:cubicBezTo>
                        <a:pt x="4403837" y="4076562"/>
                        <a:pt x="4486495" y="3777958"/>
                        <a:pt x="4486495" y="3475650"/>
                      </a:cubicBezTo>
                      <a:lnTo>
                        <a:pt x="4486495" y="2309055"/>
                      </a:lnTo>
                      <a:cubicBezTo>
                        <a:pt x="4486495" y="2150179"/>
                        <a:pt x="4349275" y="2020940"/>
                        <a:pt x="4180528" y="2020940"/>
                      </a:cubicBezTo>
                      <a:cubicBezTo>
                        <a:pt x="4098277" y="2020940"/>
                        <a:pt x="4020913" y="2051309"/>
                        <a:pt x="3962628" y="2106430"/>
                      </a:cubicBezTo>
                      <a:cubicBezTo>
                        <a:pt x="3905099" y="2160905"/>
                        <a:pt x="3873397" y="2232871"/>
                        <a:pt x="3873397" y="2309049"/>
                      </a:cubicBezTo>
                      <a:lnTo>
                        <a:pt x="3873397" y="2556341"/>
                      </a:lnTo>
                      <a:cubicBezTo>
                        <a:pt x="3873397" y="2582599"/>
                        <a:pt x="3852108" y="2603883"/>
                        <a:pt x="3825816" y="2603883"/>
                      </a:cubicBezTo>
                      <a:cubicBezTo>
                        <a:pt x="3799581" y="2603883"/>
                        <a:pt x="3778292" y="2582599"/>
                        <a:pt x="3778292" y="2556341"/>
                      </a:cubicBezTo>
                      <a:lnTo>
                        <a:pt x="3778292" y="2309049"/>
                      </a:lnTo>
                      <a:cubicBezTo>
                        <a:pt x="3778292" y="2206475"/>
                        <a:pt x="3820580" y="2110002"/>
                        <a:pt x="3897246" y="2037384"/>
                      </a:cubicBezTo>
                      <a:cubicBezTo>
                        <a:pt x="3973273" y="1965470"/>
                        <a:pt x="4073905" y="1925857"/>
                        <a:pt x="4180586" y="1925857"/>
                      </a:cubicBezTo>
                      <a:cubicBezTo>
                        <a:pt x="4401685" y="1925857"/>
                        <a:pt x="4581600" y="2097751"/>
                        <a:pt x="4581600" y="2309049"/>
                      </a:cubicBezTo>
                      <a:lnTo>
                        <a:pt x="4581600" y="3475650"/>
                      </a:lnTo>
                      <a:cubicBezTo>
                        <a:pt x="4581600" y="3795083"/>
                        <a:pt x="4494289" y="4110532"/>
                        <a:pt x="4329149" y="4387822"/>
                      </a:cubicBezTo>
                      <a:cubicBezTo>
                        <a:pt x="4173548" y="4650163"/>
                        <a:pt x="4091297" y="4949208"/>
                        <a:pt x="4091297" y="5252440"/>
                      </a:cubicBezTo>
                      <a:lnTo>
                        <a:pt x="4091297" y="5564108"/>
                      </a:lnTo>
                      <a:cubicBezTo>
                        <a:pt x="4091297" y="5590342"/>
                        <a:pt x="4070007" y="5611631"/>
                        <a:pt x="4043715" y="561163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581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GB"/>
                </a:p>
              </p:txBody>
            </p:sp>
          </p:grp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95C2518-3CEA-107C-19A1-A499F95EBBB7}"/>
              </a:ext>
            </a:extLst>
          </p:cNvPr>
          <p:cNvGrpSpPr/>
          <p:nvPr/>
        </p:nvGrpSpPr>
        <p:grpSpPr>
          <a:xfrm>
            <a:off x="4767188" y="2240782"/>
            <a:ext cx="432000" cy="1828800"/>
            <a:chOff x="4767188" y="1916112"/>
            <a:chExt cx="432000" cy="1828800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7DB8AEE7-3989-76BE-0106-E3B5ED0CCCC0}"/>
                </a:ext>
              </a:extLst>
            </p:cNvPr>
            <p:cNvSpPr/>
            <p:nvPr/>
          </p:nvSpPr>
          <p:spPr>
            <a:xfrm>
              <a:off x="4767188" y="1916112"/>
              <a:ext cx="432000" cy="43200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C5BD8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noProof="0" dirty="0">
                <a:solidFill>
                  <a:schemeClr val="tx1"/>
                </a:solidFill>
                <a:latin typeface="Yrsa" panose="02020503060400000000" pitchFamily="18" charset="0"/>
              </a:endParaRPr>
            </a:p>
          </p:txBody>
        </p:sp>
        <p:sp>
          <p:nvSpPr>
            <p:cNvPr id="43" name="Rectangle: Rounded Corners 42">
              <a:extLst>
                <a:ext uri="{FF2B5EF4-FFF2-40B4-BE49-F238E27FC236}">
                  <a16:creationId xmlns:a16="http://schemas.microsoft.com/office/drawing/2014/main" id="{5001F7F5-F8B7-4331-C24B-381891868E85}"/>
                </a:ext>
              </a:extLst>
            </p:cNvPr>
            <p:cNvSpPr/>
            <p:nvPr/>
          </p:nvSpPr>
          <p:spPr>
            <a:xfrm>
              <a:off x="4767188" y="2627112"/>
              <a:ext cx="432000" cy="43200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C5BD8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noProof="0" dirty="0">
                <a:solidFill>
                  <a:schemeClr val="tx1"/>
                </a:solidFill>
                <a:latin typeface="Yrsa" panose="02020503060400000000" pitchFamily="18" charset="0"/>
              </a:endParaRPr>
            </a:p>
          </p:txBody>
        </p:sp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BB42E1E8-CA78-3F00-833E-43B66600532F}"/>
                </a:ext>
              </a:extLst>
            </p:cNvPr>
            <p:cNvSpPr/>
            <p:nvPr/>
          </p:nvSpPr>
          <p:spPr>
            <a:xfrm>
              <a:off x="4767188" y="3312912"/>
              <a:ext cx="432000" cy="432000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C5BD8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noProof="0" dirty="0">
                <a:solidFill>
                  <a:schemeClr val="tx1"/>
                </a:solidFill>
                <a:latin typeface="Yrsa" panose="02020503060400000000" pitchFamily="18" charset="0"/>
              </a:endParaRPr>
            </a:p>
          </p:txBody>
        </p:sp>
      </p:grpSp>
      <p:pic>
        <p:nvPicPr>
          <p:cNvPr id="18" name="Graphic 17" descr="Checkmark with solid fill">
            <a:extLst>
              <a:ext uri="{FF2B5EF4-FFF2-40B4-BE49-F238E27FC236}">
                <a16:creationId xmlns:a16="http://schemas.microsoft.com/office/drawing/2014/main" id="{0E35045E-CDF5-E24B-11FF-8A4726129C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54899" y="2717665"/>
            <a:ext cx="762000" cy="762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20630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F9EF7A-687B-1804-2EBD-F11FE739B1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/>
              <a:t>Task 10. Study the language explanation below.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D07307-597E-0FCD-3FC4-E3AA62D1229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GB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Mixed Conditionals for Strategic Analysis</a:t>
            </a:r>
            <a:endParaRPr lang="en-GB" dirty="0"/>
          </a:p>
        </p:txBody>
      </p:sp>
      <p:pic>
        <p:nvPicPr>
          <p:cNvPr id="3" name="Picture 2" descr="A light bulb with a black background&#10;&#10;AI-generated content may be incorrect.">
            <a:extLst>
              <a:ext uri="{FF2B5EF4-FFF2-40B4-BE49-F238E27FC236}">
                <a16:creationId xmlns:a16="http://schemas.microsoft.com/office/drawing/2014/main" id="{00A3B7A2-6520-9D96-9CC1-52599C4B93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738" y="1304924"/>
            <a:ext cx="540000" cy="5410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94817F-6159-94FC-CE1E-4BE8B12B7A3D}"/>
              </a:ext>
            </a:extLst>
          </p:cNvPr>
          <p:cNvSpPr txBox="1"/>
          <p:nvPr/>
        </p:nvSpPr>
        <p:spPr>
          <a:xfrm>
            <a:off x="1492155" y="2596124"/>
            <a:ext cx="14935200" cy="920188"/>
          </a:xfrm>
          <a:prstGeom prst="rect">
            <a:avLst/>
          </a:prstGeom>
          <a:solidFill>
            <a:srgbClr val="F2F8F8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400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</a:t>
            </a: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 use mixed conditionals to link past events with present situations, or present states with past results. This is vital for analysing the long-term impact of city planning decisions.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619918-5053-8FF7-3DDA-1F6530718120}"/>
              </a:ext>
            </a:extLst>
          </p:cNvPr>
          <p:cNvSpPr txBox="1"/>
          <p:nvPr/>
        </p:nvSpPr>
        <p:spPr>
          <a:xfrm>
            <a:off x="9875044" y="4409807"/>
            <a:ext cx="7200000" cy="2880000"/>
          </a:xfrm>
          <a:prstGeom prst="rect">
            <a:avLst/>
          </a:prstGeom>
          <a:solidFill>
            <a:srgbClr val="D8ADDB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400" b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Present State -&gt; Past Result (2nd + 3rd)</a:t>
            </a: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400" b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Formula: </a:t>
            </a:r>
            <a:r>
              <a:rPr lang="en-GB" sz="2400" i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If + Past Simple, would + have + past participle.</a:t>
            </a: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400" b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Example: </a:t>
            </a:r>
            <a:r>
              <a:rPr lang="en-GB" sz="2400" i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If Bilbao weren't so committed to innovation, it wouldn't have won the contract for the lighthouse city project.</a:t>
            </a: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(Reality: The city is committed to innovation, which is why it won the contract).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5B9757-BF48-038A-AC3E-BE7A6A591620}"/>
              </a:ext>
            </a:extLst>
          </p:cNvPr>
          <p:cNvSpPr txBox="1"/>
          <p:nvPr/>
        </p:nvSpPr>
        <p:spPr>
          <a:xfrm>
            <a:off x="614738" y="4409807"/>
            <a:ext cx="7200000" cy="2880000"/>
          </a:xfrm>
          <a:prstGeom prst="rect">
            <a:avLst/>
          </a:prstGeom>
          <a:solidFill>
            <a:srgbClr val="ADE1DA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400" b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Past Action -&gt; Present Result (3rd + 2nd)</a:t>
            </a: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400" b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Formula: </a:t>
            </a:r>
            <a:r>
              <a:rPr lang="en-GB" sz="2400" i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If + Past Perfect, would + bare infinitive.</a:t>
            </a: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en-GB" sz="2400" b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Example: </a:t>
            </a:r>
            <a:r>
              <a:rPr lang="en-GB" sz="2400" i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If the city council hadn't invested in the Guggenheim in the 90s, Bilbao wouldn't be a global brand today.</a:t>
            </a: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(Reality: They did invest, and now it is a brand).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20122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06FEB8-D1D3-1309-4BD1-69D0ABC4303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 anchor="t"/>
          <a:lstStyle/>
          <a:p>
            <a:r>
              <a:rPr lang="en-GB" dirty="0"/>
              <a:t>Task 11. 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Use the prompts provided to create conditional sentences.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BB72C1-881E-5A9B-BF1B-C77D8EFB231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prstGeom prst="rect">
            <a:avLst/>
          </a:prstGeom>
        </p:spPr>
        <p:txBody>
          <a:bodyPr anchor="t"/>
          <a:lstStyle/>
          <a:p>
            <a:r>
              <a:rPr lang="en-GB" dirty="0"/>
              <a:t>Task 12. 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Identify the mistakes in the sentences and rewrite them correctly.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8064939-DFEC-6474-C57C-24071052C4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>
                <a:latin typeface="Yrsa" panose="02020503060400000000" pitchFamily="18" charset="0"/>
                <a:ea typeface="Tahoma" panose="020B0604030504040204" pitchFamily="34" charset="0"/>
                <a:cs typeface="Aharoni" panose="02010803020104030203" pitchFamily="2" charset="-79"/>
              </a:rPr>
              <a:t>Practice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9AEC91-B138-2701-A8BF-B2FE863218D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71098" y="1926570"/>
            <a:ext cx="9160219" cy="2743199"/>
          </a:xfrm>
        </p:spPr>
        <p:txBody>
          <a:bodyPr/>
          <a:lstStyle/>
          <a:p>
            <a:pPr lvl="0">
              <a:buFont typeface="+mj-lt"/>
              <a:buAutoNum type="arabicPeriod"/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 city invested in green energy. Now, it is a leader in sustainability. (If...)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buFont typeface="+mj-lt"/>
              <a:buAutoNum type="arabicPeriod"/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Bilbao is an attractive location for film scouts. This is why Netflix chose to film there last year. (If...)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buFont typeface="+mj-lt"/>
              <a:buAutoNum type="arabicPeriod"/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We built the new bridge. Now, the island is easily accessible for commuters. (If...)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buFont typeface="+mj-lt"/>
              <a:buAutoNum type="arabicPeriod"/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kern="100" dirty="0" err="1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Zorrotzaurre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has a high level of digital connectivity. That is why the tech giant moved its HQ there last month. (If...)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10FF2E-DCDD-DDCE-16D3-E836CCF1FD0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1098" y="6616135"/>
            <a:ext cx="8969752" cy="2743199"/>
          </a:xfrm>
        </p:spPr>
        <p:txBody>
          <a:bodyPr/>
          <a:lstStyle/>
          <a:p>
            <a:pPr lvl="0">
              <a:buFont typeface="+mj-lt"/>
              <a:buAutoNum type="arabicPeriod"/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If we didn't renovate the old warehouses, we wouldn't have this beautiful office space now.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buFont typeface="+mj-lt"/>
              <a:buAutoNum type="arabicPeriod"/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If Bilbao wouldn't have a strong industrial history, it wouldn't be so good at engineering today.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buFont typeface="+mj-lt"/>
              <a:buAutoNum type="arabicPeriod"/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If the government didn’t provide tax breaks, the tech hub wouldn’t have </a:t>
            </a:r>
            <a:r>
              <a:rPr lang="en-GB" kern="100" dirty="0" err="1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existes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today.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4FA8C98-6D39-694B-0058-2FE68872C2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5594" y="1260312"/>
            <a:ext cx="540000" cy="540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F3C9B878-C93C-CC28-AFD8-47D3D66AEE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5594" y="5867330"/>
            <a:ext cx="540000" cy="54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A2BE873-D03C-3C71-48A9-ACC460CE4573}"/>
              </a:ext>
            </a:extLst>
          </p:cNvPr>
          <p:cNvSpPr txBox="1"/>
          <p:nvPr/>
        </p:nvSpPr>
        <p:spPr>
          <a:xfrm>
            <a:off x="9531317" y="1977624"/>
            <a:ext cx="8056146" cy="3087961"/>
          </a:xfrm>
          <a:prstGeom prst="rect">
            <a:avLst/>
          </a:prstGeom>
          <a:solidFill>
            <a:srgbClr val="E8F4EE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200" b="1" noProof="0" dirty="0">
                <a:latin typeface="Yrsa" panose="02020503060400000000" pitchFamily="18" charset="0"/>
              </a:rPr>
              <a:t>Write your answer here: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2200" noProof="0" dirty="0">
                <a:latin typeface="Yrsa" panose="02020503060400000000" pitchFamily="18" charset="0"/>
              </a:rPr>
              <a:t>………………………………………………………………………………………………………………..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2200" noProof="0" dirty="0">
                <a:latin typeface="Yrsa" panose="02020503060400000000" pitchFamily="18" charset="0"/>
              </a:rPr>
              <a:t>………………………………………………………………………………………………..………………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2200" noProof="0" dirty="0">
                <a:latin typeface="Yrsa" panose="02020503060400000000" pitchFamily="18" charset="0"/>
              </a:rPr>
              <a:t>…………………………………………………….…………………………………………………………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2200" noProof="0" dirty="0">
                <a:latin typeface="Yrsa" panose="02020503060400000000" pitchFamily="18" charset="0"/>
              </a:rPr>
              <a:t>…………………………………………………………………………..……………………………………</a:t>
            </a:r>
          </a:p>
          <a:p>
            <a:pPr>
              <a:lnSpc>
                <a:spcPct val="150000"/>
              </a:lnSpc>
            </a:pPr>
            <a:endParaRPr lang="en-GB" sz="2200" noProof="0" dirty="0">
              <a:latin typeface="Yrsa" panose="02020503060400000000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F30DE46-EF56-3F2A-11D8-3B3893ADDF8A}"/>
              </a:ext>
            </a:extLst>
          </p:cNvPr>
          <p:cNvSpPr txBox="1"/>
          <p:nvPr/>
        </p:nvSpPr>
        <p:spPr>
          <a:xfrm>
            <a:off x="9531317" y="6548827"/>
            <a:ext cx="8056146" cy="2580130"/>
          </a:xfrm>
          <a:prstGeom prst="rect">
            <a:avLst/>
          </a:prstGeom>
          <a:solidFill>
            <a:srgbClr val="E8F4EE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200" b="1" noProof="0" dirty="0">
                <a:latin typeface="Yrsa" panose="02020503060400000000" pitchFamily="18" charset="0"/>
              </a:rPr>
              <a:t>Write your answer here: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2200" noProof="0" dirty="0">
                <a:latin typeface="Yrsa" panose="02020503060400000000" pitchFamily="18" charset="0"/>
              </a:rPr>
              <a:t>………………………………………………………………………………………………………………..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2200" noProof="0" dirty="0">
                <a:latin typeface="Yrsa" panose="02020503060400000000" pitchFamily="18" charset="0"/>
              </a:rPr>
              <a:t>………………………………………………………………………………………………..………………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2200" noProof="0" dirty="0">
                <a:latin typeface="Yrsa" panose="02020503060400000000" pitchFamily="18" charset="0"/>
              </a:rPr>
              <a:t>…………………………………………………….…………………………………………………………</a:t>
            </a:r>
          </a:p>
          <a:p>
            <a:pPr>
              <a:lnSpc>
                <a:spcPct val="150000"/>
              </a:lnSpc>
            </a:pPr>
            <a:endParaRPr lang="en-GB" sz="2200" noProof="0" dirty="0">
              <a:latin typeface="Yrsa" panose="02020503060400000000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34969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3ACC3-AA5E-BBB0-A0D2-F020BC87A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C62EBDF-AF61-F0DF-7402-F0F2A4C444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 anchor="t"/>
          <a:lstStyle/>
          <a:p>
            <a:r>
              <a:rPr lang="en-GB" dirty="0"/>
              <a:t>Task 11. 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Use the prompts provided to create conditional sentences.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0386A0-5CD8-9B90-348E-D241752473D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prstGeom prst="rect">
            <a:avLst/>
          </a:prstGeom>
        </p:spPr>
        <p:txBody>
          <a:bodyPr anchor="t"/>
          <a:lstStyle/>
          <a:p>
            <a:r>
              <a:rPr lang="en-GB" dirty="0"/>
              <a:t>Task 12. 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Identify the mistakes in the sentences and rewrite them correctly.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6455FC8-C3B5-B506-A2FC-86F34D08CFE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GB" dirty="0">
                <a:latin typeface="Yrsa" panose="02020503060400000000" pitchFamily="18" charset="0"/>
                <a:ea typeface="Tahoma" panose="020B0604030504040204" pitchFamily="34" charset="0"/>
                <a:cs typeface="Aharoni" panose="02010803020104030203" pitchFamily="2" charset="-79"/>
              </a:rPr>
              <a:t>Practice</a:t>
            </a:r>
            <a:r>
              <a:rPr lang="en-GB" dirty="0">
                <a:solidFill>
                  <a:srgbClr val="FF0000"/>
                </a:solidFill>
                <a:latin typeface="Yrsa" panose="02020503060400000000" pitchFamily="18" charset="0"/>
                <a:ea typeface="Tahoma" panose="020B0604030504040204" pitchFamily="34" charset="0"/>
                <a:cs typeface="Aharoni" panose="02010803020104030203" pitchFamily="2" charset="-79"/>
              </a:rPr>
              <a:t> - Solutions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C1CBE7-1903-5596-CC0D-C80B651C75E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71098" y="1926570"/>
            <a:ext cx="9160219" cy="2743199"/>
          </a:xfrm>
        </p:spPr>
        <p:txBody>
          <a:bodyPr/>
          <a:lstStyle/>
          <a:p>
            <a:pPr lvl="0">
              <a:buFont typeface="+mj-lt"/>
              <a:buAutoNum type="arabicPeriod"/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The city invested in green energy. Now, it is a leader in sustainability. (If...)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buFont typeface="+mj-lt"/>
              <a:buAutoNum type="arabicPeriod"/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Bilbao is an attractive location for film scouts. This is why Netflix chose to film there last year. (If...)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buFont typeface="+mj-lt"/>
              <a:buAutoNum type="arabicPeriod"/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We built the new bridge. Now, the island is easily accessible for commuters. (If...)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buFont typeface="+mj-lt"/>
              <a:buAutoNum type="arabicPeriod"/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kern="100" dirty="0" err="1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Zorrotzaurre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has a high level of digital connectivity. That is why the tech giant moved its HQ there last month. (If...)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024BA2-7A00-D925-C5A4-5B30A4CD573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1098" y="6616135"/>
            <a:ext cx="8969752" cy="2743199"/>
          </a:xfrm>
        </p:spPr>
        <p:txBody>
          <a:bodyPr/>
          <a:lstStyle/>
          <a:p>
            <a:pPr lvl="0">
              <a:buFont typeface="+mj-lt"/>
              <a:buAutoNum type="arabicPeriod"/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If we didn't renovate the old warehouses, we wouldn't have this beautiful office space now.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buFont typeface="+mj-lt"/>
              <a:buAutoNum type="arabicPeriod"/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If Bilbao wouldn't have a strong industrial history, it wouldn't be so good at engineering today.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buFont typeface="+mj-lt"/>
              <a:buAutoNum type="arabicPeriod"/>
              <a:tabLst>
                <a:tab pos="457200" algn="l"/>
              </a:tabLst>
            </a:pP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If the government didn’t provide tax breaks, the tech hub wouldn’t have </a:t>
            </a:r>
            <a:r>
              <a:rPr lang="en-GB" kern="100" dirty="0" err="1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existes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today.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D5DE8E8-F60A-85FE-91FE-C015F12DF10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5594" y="1260312"/>
            <a:ext cx="540000" cy="540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9BBF4150-69A6-8654-1B1E-E5D3E77A3F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5594" y="5867330"/>
            <a:ext cx="540000" cy="54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A2CF0E9-B973-3FE4-6B99-566024C0E7A5}"/>
              </a:ext>
            </a:extLst>
          </p:cNvPr>
          <p:cNvSpPr txBox="1"/>
          <p:nvPr/>
        </p:nvSpPr>
        <p:spPr>
          <a:xfrm>
            <a:off x="9531317" y="1977624"/>
            <a:ext cx="8056146" cy="3673570"/>
          </a:xfrm>
          <a:prstGeom prst="rect">
            <a:avLst/>
          </a:prstGeom>
          <a:solidFill>
            <a:srgbClr val="E8F4EE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b="1" noProof="0" dirty="0">
                <a:latin typeface="Yrsa" panose="02020503060400000000" pitchFamily="18" charset="0"/>
              </a:rPr>
              <a:t>Write your answer here: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2000" kern="100" dirty="0">
                <a:solidFill>
                  <a:srgbClr val="EE0000"/>
                </a:solidFill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If the city hadn't invested in green energy, it wouldn't be a leader in sustainability now.</a:t>
            </a:r>
            <a:endParaRPr lang="en-GB" sz="2000" kern="100" dirty="0">
              <a:solidFill>
                <a:srgbClr val="EE000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2000" kern="100" dirty="0">
                <a:solidFill>
                  <a:srgbClr val="EE0000"/>
                </a:solidFill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If Bilbao weren't an attractive location for film scouts, Netflix wouldn't have chosen to film there last year.</a:t>
            </a:r>
            <a:endParaRPr lang="en-GB" sz="2000" kern="100" dirty="0">
              <a:solidFill>
                <a:srgbClr val="EE000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2000" kern="100" dirty="0">
                <a:solidFill>
                  <a:srgbClr val="EE0000"/>
                </a:solidFill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If we hadn't built the new bridge, the island wouldn't be easily accessible for commuters now.</a:t>
            </a:r>
            <a:endParaRPr lang="en-GB" sz="2000" kern="100" dirty="0">
              <a:solidFill>
                <a:srgbClr val="EE000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2000" kern="100" dirty="0">
                <a:solidFill>
                  <a:srgbClr val="EE0000"/>
                </a:solidFill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If </a:t>
            </a:r>
            <a:r>
              <a:rPr lang="en-GB" sz="2000" kern="100" dirty="0" err="1">
                <a:solidFill>
                  <a:srgbClr val="EE0000"/>
                </a:solidFill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Zorrotzaurre</a:t>
            </a:r>
            <a:r>
              <a:rPr lang="en-GB" sz="2000" kern="100" dirty="0">
                <a:solidFill>
                  <a:srgbClr val="EE0000"/>
                </a:solidFill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didn't have a high level of digital connectivity, the tech giant wouldn't have moved its HQ there last month.</a:t>
            </a:r>
            <a:endParaRPr lang="en-GB" sz="2000" noProof="0" dirty="0">
              <a:latin typeface="Yrsa" panose="02020503060400000000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A8084E-4559-E154-7E88-536880976567}"/>
              </a:ext>
            </a:extLst>
          </p:cNvPr>
          <p:cNvSpPr txBox="1"/>
          <p:nvPr/>
        </p:nvSpPr>
        <p:spPr>
          <a:xfrm>
            <a:off x="9538461" y="3274596"/>
            <a:ext cx="11468100" cy="39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endParaRPr lang="en-GB" sz="1800" kern="100" dirty="0">
              <a:solidFill>
                <a:srgbClr val="EE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56899E-3A52-88F1-B18A-039CAB51F568}"/>
              </a:ext>
            </a:extLst>
          </p:cNvPr>
          <p:cNvSpPr txBox="1"/>
          <p:nvPr/>
        </p:nvSpPr>
        <p:spPr>
          <a:xfrm>
            <a:off x="9531317" y="6548827"/>
            <a:ext cx="8056146" cy="2762231"/>
          </a:xfrm>
          <a:prstGeom prst="rect">
            <a:avLst/>
          </a:prstGeom>
          <a:solidFill>
            <a:srgbClr val="E8F4EE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200" b="1" noProof="0" dirty="0">
                <a:latin typeface="Yrsa" panose="02020503060400000000" pitchFamily="18" charset="0"/>
              </a:rPr>
              <a:t>Write your answer here: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2200" noProof="0" dirty="0">
                <a:latin typeface="Yrsa" panose="02020503060400000000" pitchFamily="18" charset="0"/>
              </a:rPr>
              <a:t>…..…</a:t>
            </a:r>
            <a:r>
              <a:rPr lang="en-GB" sz="2400" kern="100" dirty="0">
                <a:solidFill>
                  <a:srgbClr val="EE0000"/>
                </a:solidFill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If we hadn't renovated... (3rd/2nd mixed)</a:t>
            </a:r>
            <a:endParaRPr lang="en-GB" sz="2400" kern="100" dirty="0">
              <a:solidFill>
                <a:srgbClr val="EE000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2200" noProof="0" dirty="0">
                <a:latin typeface="Yrsa" panose="02020503060400000000" pitchFamily="18" charset="0"/>
              </a:rPr>
              <a:t>………</a:t>
            </a:r>
            <a:r>
              <a:rPr lang="en-GB" sz="2400" kern="100" dirty="0">
                <a:solidFill>
                  <a:srgbClr val="EE0000"/>
                </a:solidFill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If Bilbao didn't have... (2nd)</a:t>
            </a:r>
            <a:endParaRPr lang="en-GB" sz="2400" kern="100" dirty="0">
              <a:solidFill>
                <a:srgbClr val="EE000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sz="2200" noProof="0" dirty="0">
                <a:latin typeface="Yrsa" panose="02020503060400000000" pitchFamily="18" charset="0"/>
              </a:rPr>
              <a:t>………</a:t>
            </a:r>
            <a:r>
              <a:rPr lang="en-GB" sz="2400" kern="100" noProof="0" dirty="0">
                <a:solidFill>
                  <a:srgbClr val="EE0000"/>
                </a:solidFill>
                <a:latin typeface="Yrsa" panose="02020503060400000000" pitchFamily="18" charset="0"/>
                <a:cs typeface="Times New Roman" panose="02020603050405020304" pitchFamily="18" charset="0"/>
              </a:rPr>
              <a:t>I</a:t>
            </a:r>
            <a:r>
              <a:rPr lang="en-GB" sz="2400" kern="100" dirty="0">
                <a:solidFill>
                  <a:srgbClr val="EE0000"/>
                </a:solidFill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 the government hadn’t provided tax breaks</a:t>
            </a:r>
            <a:r>
              <a:rPr lang="en-GB" sz="2400" kern="100">
                <a:solidFill>
                  <a:srgbClr val="EE0000"/>
                </a:solidFill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the </a:t>
            </a:r>
            <a:r>
              <a:rPr lang="en-GB" sz="2400" kern="100" dirty="0">
                <a:solidFill>
                  <a:srgbClr val="EE0000"/>
                </a:solidFill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tech hub wouldn’t exist today.  (standard 3rd conditional).</a:t>
            </a:r>
            <a:endParaRPr lang="en-GB" sz="2400" kern="100" dirty="0">
              <a:solidFill>
                <a:srgbClr val="EE000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937675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56B7E8-FF55-4102-27C2-8583687B1DE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 anchor="t"/>
          <a:lstStyle/>
          <a:p>
            <a:r>
              <a:rPr lang="en-GB" dirty="0"/>
              <a:t>Task 1. </a:t>
            </a:r>
            <a:r>
              <a:rPr lang="en-GB"/>
              <a:t>Discuss the questions below.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F51041-462E-6BB2-9F9C-1F053FB3153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1287" y="6373566"/>
            <a:ext cx="17221200" cy="481964"/>
          </a:xfrm>
          <a:prstGeom prst="rect">
            <a:avLst/>
          </a:prstGeom>
        </p:spPr>
        <p:txBody>
          <a:bodyPr anchor="t"/>
          <a:lstStyle/>
          <a:p>
            <a:r>
              <a:rPr lang="en-GB" dirty="0"/>
              <a:t>Task 2. 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You have two minutes to pitch </a:t>
            </a:r>
            <a:r>
              <a:rPr lang="en-GB" kern="100" dirty="0" err="1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Zorrotzaurre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to a board of international investors.</a:t>
            </a:r>
            <a:r>
              <a:rPr lang="en-GB" dirty="0"/>
              <a:t> </a:t>
            </a:r>
          </a:p>
        </p:txBody>
      </p:sp>
      <p:pic>
        <p:nvPicPr>
          <p:cNvPr id="4" name="Picture 3" descr="A group of red and grey chat bubbles&#10;&#10;AI-generated content may be incorrect.">
            <a:extLst>
              <a:ext uri="{FF2B5EF4-FFF2-40B4-BE49-F238E27FC236}">
                <a16:creationId xmlns:a16="http://schemas.microsoft.com/office/drawing/2014/main" id="{976F14F6-ED5A-8FE3-B66F-A522CA05B45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50" y="6329112"/>
            <a:ext cx="540000" cy="540000"/>
          </a:xfrm>
          <a:prstGeom prst="rect">
            <a:avLst/>
          </a:prstGeom>
        </p:spPr>
      </p:pic>
      <p:pic>
        <p:nvPicPr>
          <p:cNvPr id="5" name="Picture 4" descr="A group of red and grey chat bubbles&#10;&#10;AI-generated content may be incorrect.">
            <a:extLst>
              <a:ext uri="{FF2B5EF4-FFF2-40B4-BE49-F238E27FC236}">
                <a16:creationId xmlns:a16="http://schemas.microsoft.com/office/drawing/2014/main" id="{B346F2AD-34B2-7033-C131-CA7CC2F377AF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38" y="1248799"/>
            <a:ext cx="540000" cy="540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3AB8830-9835-BB43-066D-0DCC50532C37}"/>
              </a:ext>
            </a:extLst>
          </p:cNvPr>
          <p:cNvSpPr txBox="1"/>
          <p:nvPr/>
        </p:nvSpPr>
        <p:spPr>
          <a:xfrm>
            <a:off x="336074" y="1899929"/>
            <a:ext cx="10148570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buFont typeface="+mj-lt"/>
              <a:buAutoNum type="arabicPeriod"/>
              <a:tabLst>
                <a:tab pos="457200" algn="l"/>
              </a:tabLst>
            </a:pP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Given the current economic climate, how can Bilbao </a:t>
            </a:r>
            <a:r>
              <a:rPr lang="en-GB" sz="2400" kern="100" dirty="0" err="1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Ekintza</a:t>
            </a: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justify the high cost of net zero infrastructure to local taxpayers?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spcBef>
                <a:spcPts val="600"/>
              </a:spcBef>
              <a:buFont typeface="+mj-lt"/>
              <a:buAutoNum type="arabicPeriod"/>
              <a:tabLst>
                <a:tab pos="457200" algn="l"/>
              </a:tabLst>
            </a:pP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To what extent has the success of previous urban regeneration projects influenced the current strategy for </a:t>
            </a:r>
            <a:r>
              <a:rPr lang="en-GB" sz="2400" kern="100" dirty="0" err="1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Zorrotzaurre</a:t>
            </a: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?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spcBef>
                <a:spcPts val="600"/>
              </a:spcBef>
              <a:buFont typeface="+mj-lt"/>
              <a:buAutoNum type="arabicPeriod"/>
              <a:tabLst>
                <a:tab pos="457200" algn="l"/>
              </a:tabLst>
            </a:pP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If you were a foreign investor, what specific synergies would you look for in the Bilbao ecosystem?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spcBef>
                <a:spcPts val="600"/>
              </a:spcBef>
              <a:buFont typeface="+mj-lt"/>
              <a:buAutoNum type="arabicPeriod"/>
              <a:tabLst>
                <a:tab pos="457200" algn="l"/>
              </a:tabLst>
            </a:pP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How does the concept of a lighthouse city help in branding Bilbao as a global vanguard of technology?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spcBef>
                <a:spcPts val="600"/>
              </a:spcBef>
              <a:buFont typeface="+mj-lt"/>
              <a:buAutoNum type="arabicPeriod"/>
              <a:tabLst>
                <a:tab pos="457200" algn="l"/>
              </a:tabLst>
            </a:pP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What are the potential risks of relying too heavily on a knowledge economy?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1031BB-B6CB-25AC-822A-2CE14C7AAFE0}"/>
              </a:ext>
            </a:extLst>
          </p:cNvPr>
          <p:cNvSpPr txBox="1"/>
          <p:nvPr/>
        </p:nvSpPr>
        <p:spPr>
          <a:xfrm>
            <a:off x="11170444" y="1924701"/>
            <a:ext cx="6414770" cy="3351623"/>
          </a:xfrm>
          <a:custGeom>
            <a:avLst/>
            <a:gdLst>
              <a:gd name="csX0" fmla="*/ 0 w 6414770"/>
              <a:gd name="csY0" fmla="*/ 0 h 3351623"/>
              <a:gd name="csX1" fmla="*/ 711456 w 6414770"/>
              <a:gd name="csY1" fmla="*/ 0 h 3351623"/>
              <a:gd name="csX2" fmla="*/ 1102174 w 6414770"/>
              <a:gd name="csY2" fmla="*/ 0 h 3351623"/>
              <a:gd name="csX3" fmla="*/ 1621187 w 6414770"/>
              <a:gd name="csY3" fmla="*/ 0 h 3351623"/>
              <a:gd name="csX4" fmla="*/ 2268496 w 6414770"/>
              <a:gd name="csY4" fmla="*/ 0 h 3351623"/>
              <a:gd name="csX5" fmla="*/ 2979952 w 6414770"/>
              <a:gd name="csY5" fmla="*/ 0 h 3351623"/>
              <a:gd name="csX6" fmla="*/ 3498965 w 6414770"/>
              <a:gd name="csY6" fmla="*/ 0 h 3351623"/>
              <a:gd name="csX7" fmla="*/ 4082126 w 6414770"/>
              <a:gd name="csY7" fmla="*/ 0 h 3351623"/>
              <a:gd name="csX8" fmla="*/ 4472844 w 6414770"/>
              <a:gd name="csY8" fmla="*/ 0 h 3351623"/>
              <a:gd name="csX9" fmla="*/ 5120153 w 6414770"/>
              <a:gd name="csY9" fmla="*/ 0 h 3351623"/>
              <a:gd name="csX10" fmla="*/ 5767461 w 6414770"/>
              <a:gd name="csY10" fmla="*/ 0 h 3351623"/>
              <a:gd name="csX11" fmla="*/ 6414770 w 6414770"/>
              <a:gd name="csY11" fmla="*/ 0 h 3351623"/>
              <a:gd name="csX12" fmla="*/ 6414770 w 6414770"/>
              <a:gd name="csY12" fmla="*/ 491571 h 3351623"/>
              <a:gd name="csX13" fmla="*/ 6414770 w 6414770"/>
              <a:gd name="csY13" fmla="*/ 1083691 h 3351623"/>
              <a:gd name="csX14" fmla="*/ 6414770 w 6414770"/>
              <a:gd name="csY14" fmla="*/ 1541747 h 3351623"/>
              <a:gd name="csX15" fmla="*/ 6414770 w 6414770"/>
              <a:gd name="csY15" fmla="*/ 1999802 h 3351623"/>
              <a:gd name="csX16" fmla="*/ 6414770 w 6414770"/>
              <a:gd name="csY16" fmla="*/ 2491373 h 3351623"/>
              <a:gd name="csX17" fmla="*/ 6414770 w 6414770"/>
              <a:gd name="csY17" fmla="*/ 3351623 h 3351623"/>
              <a:gd name="csX18" fmla="*/ 5895757 w 6414770"/>
              <a:gd name="csY18" fmla="*/ 3351623 h 3351623"/>
              <a:gd name="csX19" fmla="*/ 5184300 w 6414770"/>
              <a:gd name="csY19" fmla="*/ 3351623 h 3351623"/>
              <a:gd name="csX20" fmla="*/ 4472844 w 6414770"/>
              <a:gd name="csY20" fmla="*/ 3351623 h 3351623"/>
              <a:gd name="csX21" fmla="*/ 4017979 w 6414770"/>
              <a:gd name="csY21" fmla="*/ 3351623 h 3351623"/>
              <a:gd name="csX22" fmla="*/ 3434818 w 6414770"/>
              <a:gd name="csY22" fmla="*/ 3351623 h 3351623"/>
              <a:gd name="csX23" fmla="*/ 2979952 w 6414770"/>
              <a:gd name="csY23" fmla="*/ 3351623 h 3351623"/>
              <a:gd name="csX24" fmla="*/ 2525087 w 6414770"/>
              <a:gd name="csY24" fmla="*/ 3351623 h 3351623"/>
              <a:gd name="csX25" fmla="*/ 2134369 w 6414770"/>
              <a:gd name="csY25" fmla="*/ 3351623 h 3351623"/>
              <a:gd name="csX26" fmla="*/ 1487060 w 6414770"/>
              <a:gd name="csY26" fmla="*/ 3351623 h 3351623"/>
              <a:gd name="csX27" fmla="*/ 1032195 w 6414770"/>
              <a:gd name="csY27" fmla="*/ 3351623 h 3351623"/>
              <a:gd name="csX28" fmla="*/ 513182 w 6414770"/>
              <a:gd name="csY28" fmla="*/ 3351623 h 3351623"/>
              <a:gd name="csX29" fmla="*/ 0 w 6414770"/>
              <a:gd name="csY29" fmla="*/ 3351623 h 3351623"/>
              <a:gd name="csX30" fmla="*/ 0 w 6414770"/>
              <a:gd name="csY30" fmla="*/ 2725987 h 3351623"/>
              <a:gd name="csX31" fmla="*/ 0 w 6414770"/>
              <a:gd name="csY31" fmla="*/ 2234415 h 3351623"/>
              <a:gd name="csX32" fmla="*/ 0 w 6414770"/>
              <a:gd name="csY32" fmla="*/ 1608779 h 3351623"/>
              <a:gd name="csX33" fmla="*/ 0 w 6414770"/>
              <a:gd name="csY33" fmla="*/ 1050175 h 3351623"/>
              <a:gd name="csX34" fmla="*/ 0 w 6414770"/>
              <a:gd name="csY34" fmla="*/ 491571 h 3351623"/>
              <a:gd name="csX35" fmla="*/ 0 w 6414770"/>
              <a:gd name="csY35" fmla="*/ 0 h 33516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</a:cxnLst>
            <a:rect l="l" t="t" r="r" b="b"/>
            <a:pathLst>
              <a:path w="6414770" h="3351623" fill="none" extrusionOk="0">
                <a:moveTo>
                  <a:pt x="0" y="0"/>
                </a:moveTo>
                <a:cubicBezTo>
                  <a:pt x="306753" y="-71020"/>
                  <a:pt x="451862" y="10026"/>
                  <a:pt x="711456" y="0"/>
                </a:cubicBezTo>
                <a:cubicBezTo>
                  <a:pt x="971050" y="-10026"/>
                  <a:pt x="1001208" y="11336"/>
                  <a:pt x="1102174" y="0"/>
                </a:cubicBezTo>
                <a:cubicBezTo>
                  <a:pt x="1203140" y="-11336"/>
                  <a:pt x="1363025" y="45720"/>
                  <a:pt x="1621187" y="0"/>
                </a:cubicBezTo>
                <a:cubicBezTo>
                  <a:pt x="1879349" y="-45720"/>
                  <a:pt x="2107352" y="19702"/>
                  <a:pt x="2268496" y="0"/>
                </a:cubicBezTo>
                <a:cubicBezTo>
                  <a:pt x="2429640" y="-19702"/>
                  <a:pt x="2781228" y="38615"/>
                  <a:pt x="2979952" y="0"/>
                </a:cubicBezTo>
                <a:cubicBezTo>
                  <a:pt x="3178676" y="-38615"/>
                  <a:pt x="3284168" y="23859"/>
                  <a:pt x="3498965" y="0"/>
                </a:cubicBezTo>
                <a:cubicBezTo>
                  <a:pt x="3713762" y="-23859"/>
                  <a:pt x="3950208" y="40742"/>
                  <a:pt x="4082126" y="0"/>
                </a:cubicBezTo>
                <a:cubicBezTo>
                  <a:pt x="4214044" y="-40742"/>
                  <a:pt x="4333573" y="33823"/>
                  <a:pt x="4472844" y="0"/>
                </a:cubicBezTo>
                <a:cubicBezTo>
                  <a:pt x="4612115" y="-33823"/>
                  <a:pt x="4898100" y="39543"/>
                  <a:pt x="5120153" y="0"/>
                </a:cubicBezTo>
                <a:cubicBezTo>
                  <a:pt x="5342206" y="-39543"/>
                  <a:pt x="5561156" y="33868"/>
                  <a:pt x="5767461" y="0"/>
                </a:cubicBezTo>
                <a:cubicBezTo>
                  <a:pt x="5973766" y="-33868"/>
                  <a:pt x="6185090" y="74053"/>
                  <a:pt x="6414770" y="0"/>
                </a:cubicBezTo>
                <a:cubicBezTo>
                  <a:pt x="6450617" y="160586"/>
                  <a:pt x="6360864" y="342654"/>
                  <a:pt x="6414770" y="491571"/>
                </a:cubicBezTo>
                <a:cubicBezTo>
                  <a:pt x="6468676" y="640488"/>
                  <a:pt x="6386289" y="901605"/>
                  <a:pt x="6414770" y="1083691"/>
                </a:cubicBezTo>
                <a:cubicBezTo>
                  <a:pt x="6443251" y="1265777"/>
                  <a:pt x="6375983" y="1362850"/>
                  <a:pt x="6414770" y="1541747"/>
                </a:cubicBezTo>
                <a:cubicBezTo>
                  <a:pt x="6453557" y="1720644"/>
                  <a:pt x="6378222" y="1774292"/>
                  <a:pt x="6414770" y="1999802"/>
                </a:cubicBezTo>
                <a:cubicBezTo>
                  <a:pt x="6451318" y="2225312"/>
                  <a:pt x="6378544" y="2337571"/>
                  <a:pt x="6414770" y="2491373"/>
                </a:cubicBezTo>
                <a:cubicBezTo>
                  <a:pt x="6450996" y="2645175"/>
                  <a:pt x="6367367" y="2935873"/>
                  <a:pt x="6414770" y="3351623"/>
                </a:cubicBezTo>
                <a:cubicBezTo>
                  <a:pt x="6304911" y="3364063"/>
                  <a:pt x="6010244" y="3292694"/>
                  <a:pt x="5895757" y="3351623"/>
                </a:cubicBezTo>
                <a:cubicBezTo>
                  <a:pt x="5781270" y="3410552"/>
                  <a:pt x="5331719" y="3297934"/>
                  <a:pt x="5184300" y="3351623"/>
                </a:cubicBezTo>
                <a:cubicBezTo>
                  <a:pt x="5036881" y="3405312"/>
                  <a:pt x="4741039" y="3349562"/>
                  <a:pt x="4472844" y="3351623"/>
                </a:cubicBezTo>
                <a:cubicBezTo>
                  <a:pt x="4204649" y="3353684"/>
                  <a:pt x="4230252" y="3346462"/>
                  <a:pt x="4017979" y="3351623"/>
                </a:cubicBezTo>
                <a:cubicBezTo>
                  <a:pt x="3805706" y="3356784"/>
                  <a:pt x="3626548" y="3294896"/>
                  <a:pt x="3434818" y="3351623"/>
                </a:cubicBezTo>
                <a:cubicBezTo>
                  <a:pt x="3243088" y="3408350"/>
                  <a:pt x="3171391" y="3331341"/>
                  <a:pt x="2979952" y="3351623"/>
                </a:cubicBezTo>
                <a:cubicBezTo>
                  <a:pt x="2788513" y="3371905"/>
                  <a:pt x="2670063" y="3307517"/>
                  <a:pt x="2525087" y="3351623"/>
                </a:cubicBezTo>
                <a:cubicBezTo>
                  <a:pt x="2380111" y="3395729"/>
                  <a:pt x="2270179" y="3334737"/>
                  <a:pt x="2134369" y="3351623"/>
                </a:cubicBezTo>
                <a:cubicBezTo>
                  <a:pt x="1998559" y="3368509"/>
                  <a:pt x="1620738" y="3323249"/>
                  <a:pt x="1487060" y="3351623"/>
                </a:cubicBezTo>
                <a:cubicBezTo>
                  <a:pt x="1353382" y="3379997"/>
                  <a:pt x="1175311" y="3298873"/>
                  <a:pt x="1032195" y="3351623"/>
                </a:cubicBezTo>
                <a:cubicBezTo>
                  <a:pt x="889080" y="3404373"/>
                  <a:pt x="759169" y="3336707"/>
                  <a:pt x="513182" y="3351623"/>
                </a:cubicBezTo>
                <a:cubicBezTo>
                  <a:pt x="267195" y="3366539"/>
                  <a:pt x="222274" y="3319977"/>
                  <a:pt x="0" y="3351623"/>
                </a:cubicBezTo>
                <a:cubicBezTo>
                  <a:pt x="-7022" y="3102545"/>
                  <a:pt x="74652" y="2983124"/>
                  <a:pt x="0" y="2725987"/>
                </a:cubicBezTo>
                <a:cubicBezTo>
                  <a:pt x="-74652" y="2468850"/>
                  <a:pt x="45633" y="2409115"/>
                  <a:pt x="0" y="2234415"/>
                </a:cubicBezTo>
                <a:cubicBezTo>
                  <a:pt x="-45633" y="2059715"/>
                  <a:pt x="45717" y="1736707"/>
                  <a:pt x="0" y="1608779"/>
                </a:cubicBezTo>
                <a:cubicBezTo>
                  <a:pt x="-45717" y="1480851"/>
                  <a:pt x="21422" y="1231688"/>
                  <a:pt x="0" y="1050175"/>
                </a:cubicBezTo>
                <a:cubicBezTo>
                  <a:pt x="-21422" y="868662"/>
                  <a:pt x="63006" y="614936"/>
                  <a:pt x="0" y="491571"/>
                </a:cubicBezTo>
                <a:cubicBezTo>
                  <a:pt x="-63006" y="368206"/>
                  <a:pt x="9344" y="212963"/>
                  <a:pt x="0" y="0"/>
                </a:cubicBezTo>
                <a:close/>
              </a:path>
              <a:path w="6414770" h="3351623" stroke="0" extrusionOk="0">
                <a:moveTo>
                  <a:pt x="0" y="0"/>
                </a:moveTo>
                <a:cubicBezTo>
                  <a:pt x="122173" y="-23091"/>
                  <a:pt x="380736" y="16485"/>
                  <a:pt x="519013" y="0"/>
                </a:cubicBezTo>
                <a:cubicBezTo>
                  <a:pt x="657290" y="-16485"/>
                  <a:pt x="897053" y="10884"/>
                  <a:pt x="1166322" y="0"/>
                </a:cubicBezTo>
                <a:cubicBezTo>
                  <a:pt x="1435591" y="-10884"/>
                  <a:pt x="1606585" y="44227"/>
                  <a:pt x="1749483" y="0"/>
                </a:cubicBezTo>
                <a:cubicBezTo>
                  <a:pt x="1892381" y="-44227"/>
                  <a:pt x="2192406" y="44853"/>
                  <a:pt x="2396791" y="0"/>
                </a:cubicBezTo>
                <a:cubicBezTo>
                  <a:pt x="2601176" y="-44853"/>
                  <a:pt x="2867644" y="73836"/>
                  <a:pt x="3108248" y="0"/>
                </a:cubicBezTo>
                <a:cubicBezTo>
                  <a:pt x="3348852" y="-73836"/>
                  <a:pt x="3363382" y="31469"/>
                  <a:pt x="3498965" y="0"/>
                </a:cubicBezTo>
                <a:cubicBezTo>
                  <a:pt x="3634548" y="-31469"/>
                  <a:pt x="3846739" y="71150"/>
                  <a:pt x="4146274" y="0"/>
                </a:cubicBezTo>
                <a:cubicBezTo>
                  <a:pt x="4445809" y="-71150"/>
                  <a:pt x="4712080" y="66753"/>
                  <a:pt x="4857730" y="0"/>
                </a:cubicBezTo>
                <a:cubicBezTo>
                  <a:pt x="5003380" y="-66753"/>
                  <a:pt x="5063003" y="10665"/>
                  <a:pt x="5248448" y="0"/>
                </a:cubicBezTo>
                <a:cubicBezTo>
                  <a:pt x="5433893" y="-10665"/>
                  <a:pt x="5558098" y="44841"/>
                  <a:pt x="5767461" y="0"/>
                </a:cubicBezTo>
                <a:cubicBezTo>
                  <a:pt x="5976824" y="-44841"/>
                  <a:pt x="6203890" y="51914"/>
                  <a:pt x="6414770" y="0"/>
                </a:cubicBezTo>
                <a:cubicBezTo>
                  <a:pt x="6427812" y="125925"/>
                  <a:pt x="6408265" y="382771"/>
                  <a:pt x="6414770" y="491571"/>
                </a:cubicBezTo>
                <a:cubicBezTo>
                  <a:pt x="6421275" y="600371"/>
                  <a:pt x="6408827" y="845806"/>
                  <a:pt x="6414770" y="983143"/>
                </a:cubicBezTo>
                <a:cubicBezTo>
                  <a:pt x="6420713" y="1120480"/>
                  <a:pt x="6396475" y="1259076"/>
                  <a:pt x="6414770" y="1508230"/>
                </a:cubicBezTo>
                <a:cubicBezTo>
                  <a:pt x="6433065" y="1757384"/>
                  <a:pt x="6394014" y="1844057"/>
                  <a:pt x="6414770" y="2100350"/>
                </a:cubicBezTo>
                <a:cubicBezTo>
                  <a:pt x="6435526" y="2356643"/>
                  <a:pt x="6356670" y="2431630"/>
                  <a:pt x="6414770" y="2658954"/>
                </a:cubicBezTo>
                <a:cubicBezTo>
                  <a:pt x="6472870" y="2886278"/>
                  <a:pt x="6381372" y="3078532"/>
                  <a:pt x="6414770" y="3351623"/>
                </a:cubicBezTo>
                <a:cubicBezTo>
                  <a:pt x="6123317" y="3419900"/>
                  <a:pt x="6108284" y="3310276"/>
                  <a:pt x="5831609" y="3351623"/>
                </a:cubicBezTo>
                <a:cubicBezTo>
                  <a:pt x="5554934" y="3392970"/>
                  <a:pt x="5356469" y="3325686"/>
                  <a:pt x="5184300" y="3351623"/>
                </a:cubicBezTo>
                <a:cubicBezTo>
                  <a:pt x="5012131" y="3377560"/>
                  <a:pt x="4956995" y="3348082"/>
                  <a:pt x="4793583" y="3351623"/>
                </a:cubicBezTo>
                <a:cubicBezTo>
                  <a:pt x="4630171" y="3355164"/>
                  <a:pt x="4474739" y="3326553"/>
                  <a:pt x="4338717" y="3351623"/>
                </a:cubicBezTo>
                <a:cubicBezTo>
                  <a:pt x="4202695" y="3376693"/>
                  <a:pt x="3991437" y="3338164"/>
                  <a:pt x="3883852" y="3351623"/>
                </a:cubicBezTo>
                <a:cubicBezTo>
                  <a:pt x="3776267" y="3365082"/>
                  <a:pt x="3528876" y="3306226"/>
                  <a:pt x="3428986" y="3351623"/>
                </a:cubicBezTo>
                <a:cubicBezTo>
                  <a:pt x="3329096" y="3397020"/>
                  <a:pt x="3073435" y="3335938"/>
                  <a:pt x="2781678" y="3351623"/>
                </a:cubicBezTo>
                <a:cubicBezTo>
                  <a:pt x="2489921" y="3367308"/>
                  <a:pt x="2537919" y="3334255"/>
                  <a:pt x="2390960" y="3351623"/>
                </a:cubicBezTo>
                <a:cubicBezTo>
                  <a:pt x="2244001" y="3368991"/>
                  <a:pt x="2080044" y="3306614"/>
                  <a:pt x="1936094" y="3351623"/>
                </a:cubicBezTo>
                <a:cubicBezTo>
                  <a:pt x="1792144" y="3396632"/>
                  <a:pt x="1652641" y="3318059"/>
                  <a:pt x="1545376" y="3351623"/>
                </a:cubicBezTo>
                <a:cubicBezTo>
                  <a:pt x="1438111" y="3385187"/>
                  <a:pt x="1325243" y="3342462"/>
                  <a:pt x="1154659" y="3351623"/>
                </a:cubicBezTo>
                <a:cubicBezTo>
                  <a:pt x="984075" y="3360784"/>
                  <a:pt x="878161" y="3315976"/>
                  <a:pt x="699793" y="3351623"/>
                </a:cubicBezTo>
                <a:cubicBezTo>
                  <a:pt x="521425" y="3387270"/>
                  <a:pt x="313349" y="3312708"/>
                  <a:pt x="0" y="3351623"/>
                </a:cubicBezTo>
                <a:cubicBezTo>
                  <a:pt x="-16112" y="3162145"/>
                  <a:pt x="6406" y="3048404"/>
                  <a:pt x="0" y="2893568"/>
                </a:cubicBezTo>
                <a:cubicBezTo>
                  <a:pt x="-6406" y="2738732"/>
                  <a:pt x="19495" y="2532676"/>
                  <a:pt x="0" y="2301448"/>
                </a:cubicBezTo>
                <a:cubicBezTo>
                  <a:pt x="-19495" y="2070220"/>
                  <a:pt x="38700" y="1910201"/>
                  <a:pt x="0" y="1809876"/>
                </a:cubicBezTo>
                <a:cubicBezTo>
                  <a:pt x="-38700" y="1709551"/>
                  <a:pt x="64742" y="1337562"/>
                  <a:pt x="0" y="1184240"/>
                </a:cubicBezTo>
                <a:cubicBezTo>
                  <a:pt x="-64742" y="1030918"/>
                  <a:pt x="27883" y="757515"/>
                  <a:pt x="0" y="592120"/>
                </a:cubicBezTo>
                <a:cubicBezTo>
                  <a:pt x="-27883" y="426725"/>
                  <a:pt x="26601" y="237835"/>
                  <a:pt x="0" y="0"/>
                </a:cubicBezTo>
                <a:close/>
              </a:path>
            </a:pathLst>
          </a:custGeom>
          <a:solidFill>
            <a:srgbClr val="F2F8F8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53828795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2400" b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Useful Language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b="1" i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Speculating:</a:t>
            </a:r>
            <a:r>
              <a:rPr lang="en-GB" sz="2400" b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It is highly probable that... / Assuming the targets are met... / We might conceivably see...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b="1" i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Hedging:</a:t>
            </a:r>
            <a:r>
              <a:rPr lang="en-GB" sz="2400" b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Arguably, the main challenge is... / It appears that... / One could suggest that...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b="1" i="1" kern="100" dirty="0" err="1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Analyzing</a:t>
            </a:r>
            <a:r>
              <a:rPr lang="en-GB" sz="2400" b="1" i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Impact:</a:t>
            </a:r>
            <a:r>
              <a:rPr lang="en-GB" sz="2400" b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This has led to a paradigm shift in... / The long-term implications are...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68ADB97-908C-EB8D-12F4-D2F7FD142C73}"/>
              </a:ext>
            </a:extLst>
          </p:cNvPr>
          <p:cNvSpPr txBox="1"/>
          <p:nvPr/>
        </p:nvSpPr>
        <p:spPr>
          <a:xfrm>
            <a:off x="606550" y="7097712"/>
            <a:ext cx="7239000" cy="920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b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Task:</a:t>
            </a: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Focus on how the district combines hydrothermal energy, net zero transport, and a talented workforce.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0461DD-148C-B599-4A21-FC29EEE1BE8D}"/>
              </a:ext>
            </a:extLst>
          </p:cNvPr>
          <p:cNvSpPr txBox="1"/>
          <p:nvPr/>
        </p:nvSpPr>
        <p:spPr>
          <a:xfrm>
            <a:off x="10337339" y="6922720"/>
            <a:ext cx="7239000" cy="1550104"/>
          </a:xfrm>
          <a:prstGeom prst="rect">
            <a:avLst/>
          </a:prstGeom>
          <a:solidFill>
            <a:srgbClr val="F2F8F8"/>
          </a:solidFill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b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Language:</a:t>
            </a: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I would like to draw your attention to... </a:t>
            </a:r>
            <a:endParaRPr lang="en-GB" sz="2400" kern="100" dirty="0">
              <a:latin typeface="Yrsa" panose="02020503060400000000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By leveraging our existing infrastructure... </a:t>
            </a:r>
            <a:endParaRPr lang="en-GB" sz="2400" kern="100" dirty="0">
              <a:latin typeface="Yrsa" panose="02020503060400000000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If we look at the potential for synergy...</a:t>
            </a:r>
            <a:endParaRPr lang="en-GB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672045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E8E4F31-8791-E5C5-5EF1-1448DAADD0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 anchor="t"/>
          <a:lstStyle/>
          <a:p>
            <a:r>
              <a:rPr lang="en-GB" dirty="0"/>
              <a:t>Task 3. </a:t>
            </a:r>
            <a:r>
              <a:rPr lang="en-GB" dirty="0">
                <a:latin typeface="Yrsa" panose="02020503060400000000" pitchFamily="18" charset="0"/>
                <a:ea typeface="Aptos" panose="020B0004020202020204" pitchFamily="34" charset="0"/>
                <a:cs typeface="Arial" panose="020B0604020202020204" pitchFamily="34" charset="0"/>
              </a:rPr>
              <a:t>Defend or challenge these statements below giving your reasons.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093F85-AC74-23AC-1A28-90DBBF00FA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1287" y="4795685"/>
            <a:ext cx="17221200" cy="481964"/>
          </a:xfrm>
          <a:prstGeom prst="rect">
            <a:avLst/>
          </a:prstGeom>
        </p:spPr>
        <p:txBody>
          <a:bodyPr anchor="t"/>
          <a:lstStyle/>
          <a:p>
            <a:r>
              <a:rPr lang="en-GB" dirty="0"/>
              <a:t>Task 4.</a:t>
            </a:r>
            <a:r>
              <a:rPr lang="en-GB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dirty="0"/>
              <a:t>Read the role cards below and play out the scenario. Use mixed conditional as much as possible.</a:t>
            </a:r>
            <a:endParaRPr lang="en-GB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pic>
        <p:nvPicPr>
          <p:cNvPr id="4" name="Picture 3" descr="A group of red and grey chat bubbles&#10;&#10;AI-generated content may be incorrect.">
            <a:extLst>
              <a:ext uri="{FF2B5EF4-FFF2-40B4-BE49-F238E27FC236}">
                <a16:creationId xmlns:a16="http://schemas.microsoft.com/office/drawing/2014/main" id="{AFE99AF8-DCBA-C9E3-E43D-8617A15D739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892" y="4766667"/>
            <a:ext cx="540000" cy="540000"/>
          </a:xfrm>
          <a:prstGeom prst="rect">
            <a:avLst/>
          </a:prstGeom>
        </p:spPr>
      </p:pic>
      <p:pic>
        <p:nvPicPr>
          <p:cNvPr id="5" name="Picture 4" descr="A group of red and grey chat bubbles&#10;&#10;AI-generated content may be incorrect.">
            <a:extLst>
              <a:ext uri="{FF2B5EF4-FFF2-40B4-BE49-F238E27FC236}">
                <a16:creationId xmlns:a16="http://schemas.microsoft.com/office/drawing/2014/main" id="{5134E87B-D333-AEA9-9307-0A30ADFB1A5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38" y="1277817"/>
            <a:ext cx="540000" cy="540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E6D702-794C-E6ED-8122-C937D50C6D0C}"/>
              </a:ext>
            </a:extLst>
          </p:cNvPr>
          <p:cNvSpPr txBox="1">
            <a:spLocks/>
          </p:cNvSpPr>
          <p:nvPr/>
        </p:nvSpPr>
        <p:spPr>
          <a:xfrm>
            <a:off x="1044464" y="2144712"/>
            <a:ext cx="7200000" cy="1368000"/>
          </a:xfrm>
          <a:prstGeom prst="wedgeRectCallout">
            <a:avLst>
              <a:gd name="adj1" fmla="val -19696"/>
              <a:gd name="adj2" fmla="val 111035"/>
            </a:avLst>
          </a:prstGeom>
          <a:solidFill>
            <a:srgbClr val="F2F8F8"/>
          </a:solidFill>
        </p:spPr>
        <p:txBody>
          <a:bodyPr wrap="square" anchor="ctr">
            <a:spAutoFit/>
          </a:bodyPr>
          <a:lstStyle/>
          <a:p>
            <a:pPr lvl="0" algn="ctr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b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Branding a city as a smart city is just a marketing trick with very few tangible benefits for residents.</a:t>
            </a:r>
            <a:endParaRPr lang="en-GB" sz="2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C98BD7-65B2-70BB-FADF-067CB61A585F}"/>
              </a:ext>
            </a:extLst>
          </p:cNvPr>
          <p:cNvSpPr txBox="1"/>
          <p:nvPr/>
        </p:nvSpPr>
        <p:spPr>
          <a:xfrm>
            <a:off x="578644" y="5848515"/>
            <a:ext cx="7920000" cy="3154197"/>
          </a:xfrm>
          <a:prstGeom prst="rect">
            <a:avLst/>
          </a:prstGeom>
          <a:solidFill>
            <a:srgbClr val="D7C5F3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b="1" dirty="0">
                <a:effectLst/>
                <a:latin typeface="Yrsa" panose="02020503060400000000" pitchFamily="18" charset="0"/>
                <a:ea typeface="Aptos" panose="020B0004020202020204" pitchFamily="34" charset="0"/>
                <a:cs typeface="Arial" panose="020B0604020202020204" pitchFamily="34" charset="0"/>
              </a:rPr>
              <a:t>Role A</a:t>
            </a:r>
          </a:p>
          <a:p>
            <a:pPr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b="1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You work for Bilbao </a:t>
            </a:r>
            <a:r>
              <a:rPr lang="en-GB" sz="2400" b="1" kern="100" dirty="0" err="1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Ekintza</a:t>
            </a:r>
            <a:r>
              <a:rPr lang="en-GB" sz="2400" b="1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r>
              <a:rPr lang="en-GB" sz="2400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You want to introduce a zero-emission zone on the island. </a:t>
            </a:r>
            <a:r>
              <a:rPr lang="en-GB" sz="2400" dirty="0"/>
              <a:t>Your objective is to persuade the business owner that the zero-emission zone is a non-negotiable part of the city’s </a:t>
            </a:r>
            <a:r>
              <a:rPr lang="en-GB" sz="2400" b="1" dirty="0"/>
              <a:t>blueprint</a:t>
            </a:r>
            <a:r>
              <a:rPr lang="en-GB" sz="2400" dirty="0"/>
              <a:t> for the future. You need to show empathy for their situation while maintaining the agency's position as a global </a:t>
            </a:r>
            <a:r>
              <a:rPr lang="en-GB" sz="2400" b="1" dirty="0"/>
              <a:t>vanguard</a:t>
            </a:r>
            <a:r>
              <a:rPr lang="en-GB" sz="2400" dirty="0"/>
              <a:t> of sustainability.</a:t>
            </a:r>
            <a:endParaRPr lang="en-GB" sz="2400" b="1" dirty="0">
              <a:latin typeface="Yrsa" panose="02020503060400000000" pitchFamily="18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6999B2-DAE8-7CA6-A8C6-547C03579B76}"/>
              </a:ext>
            </a:extLst>
          </p:cNvPr>
          <p:cNvSpPr txBox="1"/>
          <p:nvPr/>
        </p:nvSpPr>
        <p:spPr>
          <a:xfrm>
            <a:off x="9424071" y="5848515"/>
            <a:ext cx="7920000" cy="3154197"/>
          </a:xfrm>
          <a:prstGeom prst="rect">
            <a:avLst/>
          </a:prstGeom>
          <a:solidFill>
            <a:srgbClr val="FFD9DB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b="1" dirty="0">
                <a:effectLst/>
                <a:latin typeface="Yrsa" panose="02020503060400000000" pitchFamily="18" charset="0"/>
                <a:ea typeface="Aptos" panose="020B0004020202020204" pitchFamily="34" charset="0"/>
                <a:cs typeface="Arial" panose="020B0604020202020204" pitchFamily="34" charset="0"/>
              </a:rPr>
              <a:t>Role B</a:t>
            </a:r>
          </a:p>
          <a:p>
            <a:pPr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b="1" kern="100" dirty="0">
                <a:latin typeface="Yrsa" panose="02020503060400000000" pitchFamily="18" charset="0"/>
                <a:ea typeface="Aptos" panose="020B0004020202020204" pitchFamily="34" charset="0"/>
                <a:cs typeface="Arial" panose="020B0604020202020204" pitchFamily="34" charset="0"/>
              </a:rPr>
              <a:t>You are a </a:t>
            </a:r>
            <a:r>
              <a:rPr lang="en-GB" sz="2400" b="1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Local Business Owner.</a:t>
            </a:r>
            <a:r>
              <a:rPr lang="en-GB" sz="2400" kern="100" dirty="0"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You are worried that your delivery vans will be banned, hurting your profits. </a:t>
            </a:r>
            <a:r>
              <a:rPr lang="en-GB" sz="2400" dirty="0"/>
              <a:t>Your objective is to protect your profit margins and highlight the practical flaws in the </a:t>
            </a:r>
            <a:r>
              <a:rPr lang="en-GB" sz="2400" b="1" dirty="0"/>
              <a:t>flagship</a:t>
            </a:r>
            <a:r>
              <a:rPr lang="en-GB" sz="2400" dirty="0"/>
              <a:t> project. You are not against the environment, but you are against </a:t>
            </a:r>
            <a:r>
              <a:rPr lang="en-GB" sz="2400" b="1" dirty="0"/>
              <a:t>predictability</a:t>
            </a:r>
            <a:r>
              <a:rPr lang="en-GB" sz="2400" dirty="0"/>
              <a:t> being sacrificed for political optics.</a:t>
            </a:r>
            <a:endParaRPr lang="en-GB" sz="2400" b="1" dirty="0">
              <a:effectLst/>
              <a:latin typeface="Yrsa" panose="02020503060400000000" pitchFamily="18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73D59C-66BD-25F5-4237-E2F82D3D9223}"/>
              </a:ext>
            </a:extLst>
          </p:cNvPr>
          <p:cNvSpPr txBox="1">
            <a:spLocks/>
          </p:cNvSpPr>
          <p:nvPr/>
        </p:nvSpPr>
        <p:spPr>
          <a:xfrm>
            <a:off x="9742867" y="2144712"/>
            <a:ext cx="7200000" cy="1368000"/>
          </a:xfrm>
          <a:prstGeom prst="wedgeRectCallout">
            <a:avLst>
              <a:gd name="adj1" fmla="val -19695"/>
              <a:gd name="adj2" fmla="val 102210"/>
            </a:avLst>
          </a:prstGeom>
          <a:solidFill>
            <a:srgbClr val="F2F8F8"/>
          </a:solidFill>
        </p:spPr>
        <p:txBody>
          <a:bodyPr wrap="square" anchor="ctr">
            <a:spAutoFit/>
          </a:bodyPr>
          <a:lstStyle/>
          <a:p>
            <a:pPr lvl="0" algn="ctr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GB" sz="2400" b="1" kern="100" dirty="0" err="1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Zorrotzaurre</a:t>
            </a:r>
            <a:r>
              <a:rPr lang="en-GB" sz="2400" b="1" kern="100" dirty="0">
                <a:effectLst/>
                <a:latin typeface="Yrsa" panose="02020503060400000000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will become an exclusive enclave for wealthy tech workers, leaving local people behind.</a:t>
            </a:r>
            <a:endParaRPr lang="en-GB" sz="2400" b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873550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PP1gthF2"/>
  <p:tag name="ARTICULATE_SLIDE_THUMBNAIL_REFRESH" val="1"/>
  <p:tag name="ARTICULATE_SLIDE_COUNT" val="14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5">
      <a:majorFont>
        <a:latin typeface="Yrsa"/>
        <a:ea typeface=""/>
        <a:cs typeface=""/>
      </a:majorFont>
      <a:minorFont>
        <a:latin typeface="Yrs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2131</TotalTime>
  <Words>2498</Words>
  <Application>Microsoft Office PowerPoint</Application>
  <PresentationFormat>Custom</PresentationFormat>
  <Paragraphs>216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Arial</vt:lpstr>
      <vt:lpstr>Yrsa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Andrea Varga - OPSE Tutor</dc:creator>
  <cp:lastModifiedBy>andrea varga</cp:lastModifiedBy>
  <cp:revision>155</cp:revision>
  <dcterms:created xsi:type="dcterms:W3CDTF">2025-10-22T20:52:48Z</dcterms:created>
  <dcterms:modified xsi:type="dcterms:W3CDTF">2026-09-12T16:57:26Z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AB4F3079-1F53-4D45-B91C-618A032FFF9A</vt:lpwstr>
  </property>
  <property fmtid="{D5CDD505-2E9C-101B-9397-08002B2CF9AE}" pid="3" name="ArticulatePath">
    <vt:lpwstr>Coffee badging v2</vt:lpwstr>
  </property>
</Properties>
</file>